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Montserrat" panose="020B0604020202020204" charset="0"/>
      <p:regular r:id="rId15"/>
    </p:embeddedFont>
    <p:embeddedFont>
      <p:font typeface="Montserrat Italics" panose="020B0604020202020204" charset="0"/>
      <p:regular r:id="rId16"/>
    </p:embeddedFont>
    <p:embeddedFont>
      <p:font typeface="Paralucent" panose="020B0604020202020204" charset="0"/>
      <p:regular r:id="rId17"/>
    </p:embeddedFont>
    <p:embeddedFont>
      <p:font typeface="Sofia Pro 1" panose="020B0604020202020204" charset="0"/>
      <p:regular r:id="rId18"/>
    </p:embeddedFont>
    <p:embeddedFont>
      <p:font typeface="Sofia Pro 2" panose="020B0604020202020204" charset="0"/>
      <p:regular r:id="rId19"/>
    </p:embeddedFont>
    <p:embeddedFont>
      <p:font typeface="Sofia Pro 2 Bold" panose="020B0604020202020204" charset="0"/>
      <p:regular r:id="rId20"/>
    </p:embeddedFont>
    <p:embeddedFont>
      <p:font typeface="Sofia Pro 2 Semi-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62" autoAdjust="0"/>
    <p:restoredTop sz="94622" autoAdjust="0"/>
  </p:normalViewPr>
  <p:slideViewPr>
    <p:cSldViewPr>
      <p:cViewPr>
        <p:scale>
          <a:sx n="66" d="100"/>
          <a:sy n="66" d="100"/>
        </p:scale>
        <p:origin x="48"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qld.gov.au/environment/plants-animals/conservation/community/land-sea-rangers/rangers-make-a-difference/yirrganydji-ranger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marineconservation.org.au/fight-for-our-reef/"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www.abc.net.au/news/2017-10-15/great-barrier-reef-50-years-on-campaigners-return-ellison-reef/9050106" TargetMode="External"/><Relationship Id="rId13"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hyperlink" Target="https://www.marineconservation.org.au/how-adding-your-name-to-a-petition-has-an-impact/" TargetMode="External"/><Relationship Id="rId12" Type="http://schemas.openxmlformats.org/officeDocument/2006/relationships/hyperlink" Target="https://www.marineconservation.org.au/fisherie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marineconservation.org.au/unwrapped-plastic-australian-supermarkets/" TargetMode="External"/><Relationship Id="rId11" Type="http://schemas.openxmlformats.org/officeDocument/2006/relationships/hyperlink" Target="https://www.marineconservation.org.au/coral-bleaching" TargetMode="External"/><Relationship Id="rId5" Type="http://schemas.openxmlformats.org/officeDocument/2006/relationships/hyperlink" Target="https://www.marineconservation.org.au/actions/global-plastics-treaty/" TargetMode="External"/><Relationship Id="rId10" Type="http://schemas.openxmlformats.org/officeDocument/2006/relationships/hyperlink" Target="https://www.marineconservation.org.au/marine-parks-2/" TargetMode="External"/><Relationship Id="rId4" Type="http://schemas.openxmlformats.org/officeDocument/2006/relationships/hyperlink" Target="https://www.marineconservation.org.au/cutting-plastic-pollution-at-the-source/" TargetMode="External"/><Relationship Id="rId9" Type="http://schemas.openxmlformats.org/officeDocument/2006/relationships/hyperlink" Target="https://www.marineconservation.org.au/fight-for-our-ree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abc.net.au/education/abc-730-ellison-reef-has-it-been-saved/1400658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abc.net.au/education/abc-730-ellison-reef-has-it-been-saved/1400658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050107"/>
          </a:xfrm>
          <a:custGeom>
            <a:avLst/>
            <a:gdLst/>
            <a:ahLst/>
            <a:cxnLst/>
            <a:rect l="l" t="t" r="r" b="b"/>
            <a:pathLst>
              <a:path w="22091941" h="10581860">
                <a:moveTo>
                  <a:pt x="0" y="0"/>
                </a:moveTo>
                <a:lnTo>
                  <a:pt x="22091941" y="0"/>
                </a:lnTo>
                <a:lnTo>
                  <a:pt x="22091941" y="10581860"/>
                </a:lnTo>
                <a:lnTo>
                  <a:pt x="0" y="10581860"/>
                </a:lnTo>
                <a:lnTo>
                  <a:pt x="0" y="0"/>
                </a:lnTo>
                <a:close/>
              </a:path>
            </a:pathLst>
          </a:custGeom>
          <a:blipFill>
            <a:blip r:embed="rId3">
              <a:alphaModFix amt="46000"/>
            </a:blip>
            <a:stretch>
              <a:fillRect l="-890" t="-3854" r="-19910" b="-42874"/>
            </a:stretch>
          </a:blipFill>
        </p:spPr>
      </p:sp>
      <p:grpSp>
        <p:nvGrpSpPr>
          <p:cNvPr id="3" name="Group 3"/>
          <p:cNvGrpSpPr/>
          <p:nvPr/>
        </p:nvGrpSpPr>
        <p:grpSpPr>
          <a:xfrm>
            <a:off x="0" y="-1"/>
            <a:ext cx="18288000" cy="10287001"/>
            <a:chOff x="0" y="0"/>
            <a:chExt cx="5194626" cy="2830129"/>
          </a:xfrm>
        </p:grpSpPr>
        <p:sp>
          <p:nvSpPr>
            <p:cNvPr id="4" name="Freeform 4"/>
            <p:cNvSpPr/>
            <p:nvPr/>
          </p:nvSpPr>
          <p:spPr>
            <a:xfrm>
              <a:off x="0" y="0"/>
              <a:ext cx="5194626" cy="2830129"/>
            </a:xfrm>
            <a:custGeom>
              <a:avLst/>
              <a:gdLst/>
              <a:ahLst/>
              <a:cxnLst/>
              <a:rect l="l" t="t" r="r" b="b"/>
              <a:pathLst>
                <a:path w="5194626" h="2830129">
                  <a:moveTo>
                    <a:pt x="0" y="0"/>
                  </a:moveTo>
                  <a:lnTo>
                    <a:pt x="5194626" y="0"/>
                  </a:lnTo>
                  <a:lnTo>
                    <a:pt x="5194626" y="2830129"/>
                  </a:lnTo>
                  <a:lnTo>
                    <a:pt x="0" y="2830129"/>
                  </a:lnTo>
                  <a:close/>
                </a:path>
              </a:pathLst>
            </a:custGeom>
            <a:solidFill>
              <a:srgbClr val="000000">
                <a:alpha val="25882"/>
              </a:srgbClr>
            </a:solidFill>
          </p:spPr>
        </p:sp>
        <p:sp>
          <p:nvSpPr>
            <p:cNvPr id="5" name="TextBox 5"/>
            <p:cNvSpPr txBox="1"/>
            <p:nvPr/>
          </p:nvSpPr>
          <p:spPr>
            <a:xfrm>
              <a:off x="0" y="-95250"/>
              <a:ext cx="5194626" cy="2925379"/>
            </a:xfrm>
            <a:prstGeom prst="rect">
              <a:avLst/>
            </a:prstGeom>
          </p:spPr>
          <p:txBody>
            <a:bodyPr lIns="50800" tIns="50800" rIns="50800" bIns="50800" rtlCol="0" anchor="ctr"/>
            <a:lstStyle/>
            <a:p>
              <a:pPr algn="ctr">
                <a:lnSpc>
                  <a:spcPts val="3288"/>
                </a:lnSpc>
              </a:pPr>
              <a:endParaRPr/>
            </a:p>
          </p:txBody>
        </p:sp>
      </p:grpSp>
      <p:sp>
        <p:nvSpPr>
          <p:cNvPr id="6" name="Freeform 6"/>
          <p:cNvSpPr/>
          <p:nvPr/>
        </p:nvSpPr>
        <p:spPr>
          <a:xfrm>
            <a:off x="11283961" y="1114425"/>
            <a:ext cx="671646" cy="525735"/>
          </a:xfrm>
          <a:custGeom>
            <a:avLst/>
            <a:gdLst/>
            <a:ahLst/>
            <a:cxnLst/>
            <a:rect l="l" t="t" r="r" b="b"/>
            <a:pathLst>
              <a:path w="671646" h="525735">
                <a:moveTo>
                  <a:pt x="0" y="0"/>
                </a:moveTo>
                <a:lnTo>
                  <a:pt x="671645" y="0"/>
                </a:lnTo>
                <a:lnTo>
                  <a:pt x="671645" y="525735"/>
                </a:lnTo>
                <a:lnTo>
                  <a:pt x="0" y="525735"/>
                </a:lnTo>
                <a:lnTo>
                  <a:pt x="0" y="0"/>
                </a:lnTo>
                <a:close/>
              </a:path>
            </a:pathLst>
          </a:custGeom>
          <a:blipFill>
            <a:blip r:embed="rId4"/>
            <a:stretch>
              <a:fillRect/>
            </a:stretch>
          </a:blipFill>
        </p:spPr>
      </p:sp>
      <p:sp>
        <p:nvSpPr>
          <p:cNvPr id="7" name="Freeform 7"/>
          <p:cNvSpPr/>
          <p:nvPr/>
        </p:nvSpPr>
        <p:spPr>
          <a:xfrm>
            <a:off x="0" y="3380309"/>
            <a:ext cx="18288000" cy="6906692"/>
          </a:xfrm>
          <a:custGeom>
            <a:avLst/>
            <a:gdLst/>
            <a:ahLst/>
            <a:cxnLst/>
            <a:rect l="l" t="t" r="r" b="b"/>
            <a:pathLst>
              <a:path w="22091941" h="7191979">
                <a:moveTo>
                  <a:pt x="0" y="0"/>
                </a:moveTo>
                <a:lnTo>
                  <a:pt x="22091941" y="0"/>
                </a:lnTo>
                <a:lnTo>
                  <a:pt x="22091941" y="7191979"/>
                </a:lnTo>
                <a:lnTo>
                  <a:pt x="0" y="7191979"/>
                </a:lnTo>
                <a:lnTo>
                  <a:pt x="0" y="0"/>
                </a:lnTo>
                <a:close/>
              </a:path>
            </a:pathLst>
          </a:custGeom>
          <a:blipFill>
            <a:blip r:embed="rId5"/>
            <a:stretch>
              <a:fillRect l="-890" t="-52519" r="-19910" b="-52519"/>
            </a:stretch>
          </a:blipFill>
        </p:spPr>
        <p:txBody>
          <a:bodyPr/>
          <a:lstStyle/>
          <a:p>
            <a:endParaRPr lang="en-US" dirty="0"/>
          </a:p>
        </p:txBody>
      </p:sp>
      <p:sp>
        <p:nvSpPr>
          <p:cNvPr id="8" name="Freeform 8"/>
          <p:cNvSpPr/>
          <p:nvPr/>
        </p:nvSpPr>
        <p:spPr>
          <a:xfrm>
            <a:off x="330438" y="9258300"/>
            <a:ext cx="3445307" cy="679606"/>
          </a:xfrm>
          <a:custGeom>
            <a:avLst/>
            <a:gdLst/>
            <a:ahLst/>
            <a:cxnLst/>
            <a:rect l="l" t="t" r="r" b="b"/>
            <a:pathLst>
              <a:path w="3445307" h="679606">
                <a:moveTo>
                  <a:pt x="0" y="0"/>
                </a:moveTo>
                <a:lnTo>
                  <a:pt x="3445306" y="0"/>
                </a:lnTo>
                <a:lnTo>
                  <a:pt x="3445306" y="679606"/>
                </a:lnTo>
                <a:lnTo>
                  <a:pt x="0" y="679606"/>
                </a:lnTo>
                <a:lnTo>
                  <a:pt x="0" y="0"/>
                </a:lnTo>
                <a:close/>
              </a:path>
            </a:pathLst>
          </a:custGeom>
          <a:blipFill>
            <a:blip r:embed="rId6"/>
            <a:stretch>
              <a:fillRect/>
            </a:stretch>
          </a:blipFill>
        </p:spPr>
      </p:sp>
      <p:sp>
        <p:nvSpPr>
          <p:cNvPr id="9" name="TextBox 9"/>
          <p:cNvSpPr txBox="1"/>
          <p:nvPr/>
        </p:nvSpPr>
        <p:spPr>
          <a:xfrm>
            <a:off x="1028700" y="1379194"/>
            <a:ext cx="16230600" cy="2549139"/>
          </a:xfrm>
          <a:prstGeom prst="rect">
            <a:avLst/>
          </a:prstGeom>
        </p:spPr>
        <p:txBody>
          <a:bodyPr lIns="0" tIns="0" rIns="0" bIns="0" rtlCol="0" anchor="t">
            <a:spAutoFit/>
          </a:bodyPr>
          <a:lstStyle/>
          <a:p>
            <a:pPr algn="l">
              <a:lnSpc>
                <a:spcPts val="7206"/>
              </a:lnSpc>
            </a:pPr>
            <a:r>
              <a:rPr lang="en-US" sz="6321" dirty="0">
                <a:solidFill>
                  <a:srgbClr val="FFFFFF"/>
                </a:solidFill>
                <a:latin typeface="Paralucent"/>
                <a:ea typeface="Paralucent"/>
                <a:cs typeface="Paralucent"/>
                <a:sym typeface="Paralucent"/>
              </a:rPr>
              <a:t>Ellison Reef: The Reef That Saved Them All</a:t>
            </a:r>
          </a:p>
          <a:p>
            <a:pPr algn="l">
              <a:lnSpc>
                <a:spcPts val="11678"/>
              </a:lnSpc>
            </a:pPr>
            <a:r>
              <a:rPr lang="en-US" sz="10244" dirty="0">
                <a:solidFill>
                  <a:srgbClr val="7EC2EB"/>
                </a:solidFill>
                <a:latin typeface="Paralucent"/>
                <a:ea typeface="Paralucent"/>
                <a:cs typeface="Paralucent"/>
                <a:sym typeface="Paralucent"/>
              </a:rPr>
              <a:t>Education Pack</a:t>
            </a:r>
          </a:p>
        </p:txBody>
      </p:sp>
      <p:sp>
        <p:nvSpPr>
          <p:cNvPr id="10" name="TextBox 10"/>
          <p:cNvSpPr txBox="1"/>
          <p:nvPr/>
        </p:nvSpPr>
        <p:spPr>
          <a:xfrm>
            <a:off x="15087601" y="236893"/>
            <a:ext cx="2955390" cy="258340"/>
          </a:xfrm>
          <a:prstGeom prst="rect">
            <a:avLst/>
          </a:prstGeom>
        </p:spPr>
        <p:txBody>
          <a:bodyPr wrap="square" lIns="0" tIns="0" rIns="0" bIns="0" rtlCol="0" anchor="t">
            <a:spAutoFit/>
          </a:bodyPr>
          <a:lstStyle/>
          <a:p>
            <a:pPr algn="ctr">
              <a:lnSpc>
                <a:spcPts val="2165"/>
              </a:lnSpc>
            </a:pPr>
            <a:r>
              <a:rPr lang="en-US" sz="1546" dirty="0">
                <a:solidFill>
                  <a:srgbClr val="FFFFFF">
                    <a:alpha val="50980"/>
                  </a:srgbClr>
                </a:solidFill>
                <a:latin typeface="Sofia Pro 1"/>
                <a:ea typeface="Sofia Pro 1"/>
                <a:cs typeface="Sofia Pro 1"/>
                <a:sym typeface="Sofia Pro 1"/>
              </a:rPr>
              <a:t>Image credit: Harriet Spark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88" b="-9288"/>
            </a:stretch>
          </a:blipFill>
        </p:spPr>
      </p:sp>
      <p:grpSp>
        <p:nvGrpSpPr>
          <p:cNvPr id="3" name="Group 3"/>
          <p:cNvGrpSpPr/>
          <p:nvPr/>
        </p:nvGrpSpPr>
        <p:grpSpPr>
          <a:xfrm>
            <a:off x="1" y="-1"/>
            <a:ext cx="18288000" cy="10287001"/>
            <a:chOff x="0" y="0"/>
            <a:chExt cx="5194626" cy="2830129"/>
          </a:xfrm>
        </p:grpSpPr>
        <p:sp>
          <p:nvSpPr>
            <p:cNvPr id="4" name="Freeform 4"/>
            <p:cNvSpPr/>
            <p:nvPr/>
          </p:nvSpPr>
          <p:spPr>
            <a:xfrm>
              <a:off x="0" y="0"/>
              <a:ext cx="5194626" cy="2830129"/>
            </a:xfrm>
            <a:custGeom>
              <a:avLst/>
              <a:gdLst/>
              <a:ahLst/>
              <a:cxnLst/>
              <a:rect l="l" t="t" r="r" b="b"/>
              <a:pathLst>
                <a:path w="5194626" h="2830129">
                  <a:moveTo>
                    <a:pt x="0" y="0"/>
                  </a:moveTo>
                  <a:lnTo>
                    <a:pt x="5194626" y="0"/>
                  </a:lnTo>
                  <a:lnTo>
                    <a:pt x="5194626" y="2830129"/>
                  </a:lnTo>
                  <a:lnTo>
                    <a:pt x="0" y="2830129"/>
                  </a:lnTo>
                  <a:close/>
                </a:path>
              </a:pathLst>
            </a:custGeom>
            <a:solidFill>
              <a:srgbClr val="000000">
                <a:alpha val="67843"/>
              </a:srgbClr>
            </a:solidFill>
          </p:spPr>
        </p:sp>
        <p:sp>
          <p:nvSpPr>
            <p:cNvPr id="5" name="TextBox 5"/>
            <p:cNvSpPr txBox="1"/>
            <p:nvPr/>
          </p:nvSpPr>
          <p:spPr>
            <a:xfrm>
              <a:off x="0" y="-95250"/>
              <a:ext cx="5194626" cy="2925379"/>
            </a:xfrm>
            <a:prstGeom prst="rect">
              <a:avLst/>
            </a:prstGeom>
          </p:spPr>
          <p:txBody>
            <a:bodyPr lIns="50800" tIns="50800" rIns="50800" bIns="50800" rtlCol="0" anchor="ctr"/>
            <a:lstStyle/>
            <a:p>
              <a:pPr algn="ctr">
                <a:lnSpc>
                  <a:spcPts val="3288"/>
                </a:lnSpc>
              </a:pPr>
              <a:endParaRPr/>
            </a:p>
          </p:txBody>
        </p:sp>
      </p:grpSp>
      <p:sp>
        <p:nvSpPr>
          <p:cNvPr id="6" name="TextBox 6"/>
          <p:cNvSpPr txBox="1"/>
          <p:nvPr/>
        </p:nvSpPr>
        <p:spPr>
          <a:xfrm>
            <a:off x="1320974" y="876700"/>
            <a:ext cx="9098607" cy="1200150"/>
          </a:xfrm>
          <a:prstGeom prst="rect">
            <a:avLst/>
          </a:prstGeom>
        </p:spPr>
        <p:txBody>
          <a:bodyPr lIns="0" tIns="0" rIns="0" bIns="0" rtlCol="0" anchor="t">
            <a:spAutoFit/>
          </a:bodyPr>
          <a:lstStyle/>
          <a:p>
            <a:pPr algn="l">
              <a:lnSpc>
                <a:spcPts val="8400"/>
              </a:lnSpc>
            </a:pPr>
            <a:r>
              <a:rPr lang="en-US" sz="7000">
                <a:solidFill>
                  <a:srgbClr val="7EC2EB"/>
                </a:solidFill>
                <a:latin typeface="Paralucent"/>
                <a:ea typeface="Paralucent"/>
                <a:cs typeface="Paralucent"/>
                <a:sym typeface="Paralucent"/>
              </a:rPr>
              <a:t>Online Education Pack</a:t>
            </a:r>
          </a:p>
        </p:txBody>
      </p:sp>
      <p:sp>
        <p:nvSpPr>
          <p:cNvPr id="7" name="TextBox 7"/>
          <p:cNvSpPr txBox="1"/>
          <p:nvPr/>
        </p:nvSpPr>
        <p:spPr>
          <a:xfrm>
            <a:off x="1330499" y="2342388"/>
            <a:ext cx="14776352" cy="6370701"/>
          </a:xfrm>
          <a:prstGeom prst="rect">
            <a:avLst/>
          </a:prstGeom>
        </p:spPr>
        <p:txBody>
          <a:bodyPr lIns="0" tIns="0" rIns="0" bIns="0" rtlCol="0" anchor="t">
            <a:spAutoFit/>
          </a:bodyPr>
          <a:lstStyle/>
          <a:p>
            <a:pPr algn="l">
              <a:lnSpc>
                <a:spcPts val="4691"/>
              </a:lnSpc>
            </a:pPr>
            <a:r>
              <a:rPr lang="en-US" sz="3399">
                <a:solidFill>
                  <a:srgbClr val="FFFFFF"/>
                </a:solidFill>
                <a:latin typeface="Sofia Pro 2"/>
                <a:ea typeface="Sofia Pro 2"/>
                <a:cs typeface="Sofia Pro 2"/>
                <a:sym typeface="Sofia Pro 2"/>
              </a:rPr>
              <a:t>This Education Pack has been designed for educators across Australia to support the AMCS’ film </a:t>
            </a:r>
            <a:r>
              <a:rPr lang="en-US" sz="3399" b="1">
                <a:solidFill>
                  <a:srgbClr val="7EC2EB"/>
                </a:solidFill>
                <a:latin typeface="Sofia Pro 2 Semi-Bold"/>
                <a:ea typeface="Sofia Pro 2 Semi-Bold"/>
                <a:cs typeface="Sofia Pro 2 Semi-Bold"/>
                <a:sym typeface="Sofia Pro 2 Semi-Bold"/>
              </a:rPr>
              <a:t>Ellison Reef: The Reef That Saved Them All.</a:t>
            </a:r>
          </a:p>
          <a:p>
            <a:pPr algn="l">
              <a:lnSpc>
                <a:spcPts val="3726"/>
              </a:lnSpc>
            </a:pPr>
            <a:endParaRPr lang="en-US" sz="3399" b="1">
              <a:solidFill>
                <a:srgbClr val="7EC2EB"/>
              </a:solidFill>
              <a:latin typeface="Sofia Pro 2 Semi-Bold"/>
              <a:ea typeface="Sofia Pro 2 Semi-Bold"/>
              <a:cs typeface="Sofia Pro 2 Semi-Bold"/>
              <a:sym typeface="Sofia Pro 2 Semi-Bold"/>
            </a:endParaRPr>
          </a:p>
          <a:p>
            <a:pPr algn="l">
              <a:lnSpc>
                <a:spcPts val="4691"/>
              </a:lnSpc>
            </a:pPr>
            <a:r>
              <a:rPr lang="en-US" sz="3399">
                <a:solidFill>
                  <a:srgbClr val="FFFFFF"/>
                </a:solidFill>
                <a:latin typeface="Sofia Pro 1"/>
                <a:ea typeface="Sofia Pro 1"/>
                <a:cs typeface="Sofia Pro 1"/>
                <a:sym typeface="Sofia Pro 1"/>
              </a:rPr>
              <a:t>Teachers may use each section as a one-hour lesson or pick and choose activities that suit the needs of their students. These materials have been developed to align to the F-10 Australian Curriculum:</a:t>
            </a:r>
          </a:p>
          <a:p>
            <a:pPr algn="l">
              <a:lnSpc>
                <a:spcPts val="4691"/>
              </a:lnSpc>
            </a:pPr>
            <a:endParaRPr lang="en-US" sz="3399">
              <a:solidFill>
                <a:srgbClr val="FFFFFF"/>
              </a:solidFill>
              <a:latin typeface="Sofia Pro 1"/>
              <a:ea typeface="Sofia Pro 1"/>
              <a:cs typeface="Sofia Pro 1"/>
              <a:sym typeface="Sofia Pro 1"/>
            </a:endParaRPr>
          </a:p>
          <a:p>
            <a:pPr marL="1128845" lvl="1" indent="-564423" algn="l">
              <a:lnSpc>
                <a:spcPts val="4691"/>
              </a:lnSpc>
              <a:buFont typeface="Arial"/>
              <a:buChar char="•"/>
            </a:pPr>
            <a:r>
              <a:rPr lang="en-US" sz="3399">
                <a:solidFill>
                  <a:srgbClr val="FFFFFF"/>
                </a:solidFill>
                <a:latin typeface="Sofia Pro 1"/>
                <a:ea typeface="Sofia Pro 1"/>
                <a:cs typeface="Sofia Pro 1"/>
                <a:sym typeface="Sofia Pro 1"/>
              </a:rPr>
              <a:t>Science, and Humanities and Social Sciences, Years 2-10</a:t>
            </a:r>
          </a:p>
          <a:p>
            <a:pPr marL="1128845" lvl="1" indent="-564423" algn="l">
              <a:lnSpc>
                <a:spcPts val="4691"/>
              </a:lnSpc>
              <a:buFont typeface="Arial"/>
              <a:buChar char="•"/>
            </a:pPr>
            <a:r>
              <a:rPr lang="en-US" sz="3399">
                <a:solidFill>
                  <a:srgbClr val="FFFFFF"/>
                </a:solidFill>
                <a:latin typeface="Sofia Pro 1"/>
                <a:ea typeface="Sofia Pro 1"/>
                <a:cs typeface="Sofia Pro 1"/>
                <a:sym typeface="Sofia Pro 1"/>
              </a:rPr>
              <a:t>Critical and creative thinking (General Capability)</a:t>
            </a:r>
          </a:p>
          <a:p>
            <a:pPr marL="1128845" lvl="1" indent="-564423" algn="l">
              <a:lnSpc>
                <a:spcPts val="4691"/>
              </a:lnSpc>
              <a:buFont typeface="Arial"/>
              <a:buChar char="•"/>
            </a:pPr>
            <a:r>
              <a:rPr lang="en-US" sz="3399">
                <a:solidFill>
                  <a:srgbClr val="FFFFFF"/>
                </a:solidFill>
                <a:latin typeface="Sofia Pro 1"/>
                <a:ea typeface="Sofia Pro 1"/>
                <a:cs typeface="Sofia Pro 1"/>
                <a:sym typeface="Sofia Pro 1"/>
              </a:rPr>
              <a:t>Ethical Understanding (General Capability)</a:t>
            </a:r>
          </a:p>
          <a:p>
            <a:pPr marL="1128845" lvl="1" indent="-564423" algn="l">
              <a:lnSpc>
                <a:spcPts val="4691"/>
              </a:lnSpc>
              <a:buFont typeface="Arial"/>
              <a:buChar char="•"/>
            </a:pPr>
            <a:r>
              <a:rPr lang="en-US" sz="3399">
                <a:solidFill>
                  <a:srgbClr val="FFFFFF"/>
                </a:solidFill>
                <a:latin typeface="Sofia Pro 1"/>
                <a:ea typeface="Sofia Pro 1"/>
                <a:cs typeface="Sofia Pro 1"/>
                <a:sym typeface="Sofia Pro 1"/>
              </a:rPr>
              <a:t>Sustainability (Cross-curriculum priority)  </a:t>
            </a:r>
          </a:p>
        </p:txBody>
      </p:sp>
      <p:sp>
        <p:nvSpPr>
          <p:cNvPr id="8" name="Freeform 8"/>
          <p:cNvSpPr/>
          <p:nvPr/>
        </p:nvSpPr>
        <p:spPr>
          <a:xfrm>
            <a:off x="14368435" y="371712"/>
            <a:ext cx="3572082" cy="704613"/>
          </a:xfrm>
          <a:custGeom>
            <a:avLst/>
            <a:gdLst/>
            <a:ahLst/>
            <a:cxnLst/>
            <a:rect l="l" t="t" r="r" b="b"/>
            <a:pathLst>
              <a:path w="3572082" h="704613">
                <a:moveTo>
                  <a:pt x="0" y="0"/>
                </a:moveTo>
                <a:lnTo>
                  <a:pt x="3572082" y="0"/>
                </a:lnTo>
                <a:lnTo>
                  <a:pt x="3572082" y="704613"/>
                </a:lnTo>
                <a:lnTo>
                  <a:pt x="0" y="704613"/>
                </a:lnTo>
                <a:lnTo>
                  <a:pt x="0" y="0"/>
                </a:lnTo>
                <a:close/>
              </a:path>
            </a:pathLst>
          </a:custGeom>
          <a:blipFill>
            <a:blip r:embed="rId4"/>
            <a:stretch>
              <a:fillRect/>
            </a:stretch>
          </a:blipFill>
        </p:spPr>
      </p:sp>
      <p:sp>
        <p:nvSpPr>
          <p:cNvPr id="9" name="Freeform 9"/>
          <p:cNvSpPr/>
          <p:nvPr/>
        </p:nvSpPr>
        <p:spPr>
          <a:xfrm>
            <a:off x="8951382" y="724018"/>
            <a:ext cx="696631" cy="545292"/>
          </a:xfrm>
          <a:custGeom>
            <a:avLst/>
            <a:gdLst/>
            <a:ahLst/>
            <a:cxnLst/>
            <a:rect l="l" t="t" r="r" b="b"/>
            <a:pathLst>
              <a:path w="696631" h="545292">
                <a:moveTo>
                  <a:pt x="0" y="0"/>
                </a:moveTo>
                <a:lnTo>
                  <a:pt x="696631" y="0"/>
                </a:lnTo>
                <a:lnTo>
                  <a:pt x="696631" y="545293"/>
                </a:lnTo>
                <a:lnTo>
                  <a:pt x="0" y="545293"/>
                </a:lnTo>
                <a:lnTo>
                  <a:pt x="0" y="0"/>
                </a:lnTo>
                <a:close/>
              </a:path>
            </a:pathLst>
          </a:custGeom>
          <a:blipFill>
            <a:blip r:embed="rId5"/>
            <a:stretch>
              <a:fillRect/>
            </a:stretch>
          </a:blipFill>
        </p:spPr>
      </p:sp>
      <p:sp>
        <p:nvSpPr>
          <p:cNvPr id="10" name="Freeform 10"/>
          <p:cNvSpPr/>
          <p:nvPr/>
        </p:nvSpPr>
        <p:spPr>
          <a:xfrm>
            <a:off x="10467493" y="7021985"/>
            <a:ext cx="7820507" cy="3265015"/>
          </a:xfrm>
          <a:custGeom>
            <a:avLst/>
            <a:gdLst/>
            <a:ahLst/>
            <a:cxnLst/>
            <a:rect l="l" t="t" r="r" b="b"/>
            <a:pathLst>
              <a:path w="10874008" h="3540007">
                <a:moveTo>
                  <a:pt x="0" y="0"/>
                </a:moveTo>
                <a:lnTo>
                  <a:pt x="10874008" y="0"/>
                </a:lnTo>
                <a:lnTo>
                  <a:pt x="10874008" y="3540007"/>
                </a:lnTo>
                <a:lnTo>
                  <a:pt x="0" y="3540007"/>
                </a:lnTo>
                <a:lnTo>
                  <a:pt x="0" y="0"/>
                </a:lnTo>
                <a:close/>
              </a:path>
            </a:pathLst>
          </a:custGeom>
          <a:blipFill>
            <a:blip r:embed="rId6"/>
            <a:stretch>
              <a:fillRect l="-2" t="-56942" r="-39043" b="-65365"/>
            </a:stretch>
          </a:blipFill>
        </p:spPr>
      </p:sp>
      <p:sp>
        <p:nvSpPr>
          <p:cNvPr id="11" name="TextBox 11"/>
          <p:cNvSpPr txBox="1"/>
          <p:nvPr/>
        </p:nvSpPr>
        <p:spPr>
          <a:xfrm>
            <a:off x="363533" y="9607901"/>
            <a:ext cx="2836867" cy="258340"/>
          </a:xfrm>
          <a:prstGeom prst="rect">
            <a:avLst/>
          </a:prstGeom>
        </p:spPr>
        <p:txBody>
          <a:bodyPr wrap="square" lIns="0" tIns="0" rIns="0" bIns="0" rtlCol="0" anchor="t">
            <a:spAutoFit/>
          </a:bodyPr>
          <a:lstStyle/>
          <a:p>
            <a:pPr algn="ctr">
              <a:lnSpc>
                <a:spcPts val="2165"/>
              </a:lnSpc>
            </a:pPr>
            <a:r>
              <a:rPr lang="en-US" sz="1546" dirty="0">
                <a:solidFill>
                  <a:srgbClr val="FFFFFF">
                    <a:alpha val="50980"/>
                  </a:srgbClr>
                </a:solidFill>
                <a:latin typeface="Sofia Pro 1"/>
                <a:ea typeface="Sofia Pro 1"/>
                <a:cs typeface="Sofia Pro 1"/>
                <a:sym typeface="Sofia Pro 1"/>
              </a:rPr>
              <a:t>Image credit: Harriet Spark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TextBox 2"/>
          <p:cNvSpPr txBox="1"/>
          <p:nvPr/>
        </p:nvSpPr>
        <p:spPr>
          <a:xfrm>
            <a:off x="-243862" y="468328"/>
            <a:ext cx="11011441" cy="1082644"/>
          </a:xfrm>
          <a:prstGeom prst="rect">
            <a:avLst/>
          </a:prstGeom>
        </p:spPr>
        <p:txBody>
          <a:bodyPr lIns="0" tIns="0" rIns="0" bIns="0" rtlCol="0" anchor="t">
            <a:spAutoFit/>
          </a:bodyPr>
          <a:lstStyle/>
          <a:p>
            <a:pPr marL="1558656" lvl="1" indent="-779328" algn="l">
              <a:lnSpc>
                <a:spcPts val="7693"/>
              </a:lnSpc>
              <a:buAutoNum type="arabicPeriod"/>
            </a:pPr>
            <a:r>
              <a:rPr lang="en-US" sz="6411">
                <a:solidFill>
                  <a:srgbClr val="7EC2EB"/>
                </a:solidFill>
                <a:latin typeface="Paralucent"/>
                <a:ea typeface="Paralucent"/>
                <a:cs typeface="Paralucent"/>
                <a:sym typeface="Paralucent"/>
              </a:rPr>
              <a:t>Why are reefs important?</a:t>
            </a:r>
          </a:p>
        </p:txBody>
      </p:sp>
      <p:sp>
        <p:nvSpPr>
          <p:cNvPr id="3" name="TextBox 3"/>
          <p:cNvSpPr txBox="1"/>
          <p:nvPr/>
        </p:nvSpPr>
        <p:spPr>
          <a:xfrm>
            <a:off x="533400" y="1790700"/>
            <a:ext cx="16927740" cy="6667458"/>
          </a:xfrm>
          <a:prstGeom prst="rect">
            <a:avLst/>
          </a:prstGeom>
        </p:spPr>
        <p:txBody>
          <a:bodyPr lIns="0" tIns="0" rIns="0" bIns="0" rtlCol="0" anchor="t">
            <a:spAutoFit/>
          </a:bodyPr>
          <a:lstStyle/>
          <a:p>
            <a:pPr marL="690878" lvl="1" indent="-345439" algn="l">
              <a:lnSpc>
                <a:spcPts val="5631"/>
              </a:lnSpc>
              <a:buAutoNum type="arabicPeriod"/>
            </a:pPr>
            <a:r>
              <a:rPr lang="en-US" sz="3199" dirty="0">
                <a:solidFill>
                  <a:srgbClr val="FFFFFF"/>
                </a:solidFill>
                <a:latin typeface="Sofia Pro 2"/>
                <a:ea typeface="Sofia Pro 2"/>
                <a:cs typeface="Sofia Pro 2"/>
                <a:sym typeface="Sofia Pro 2"/>
              </a:rPr>
              <a:t>Create a </a:t>
            </a:r>
            <a:r>
              <a:rPr lang="en-US" sz="3199" b="1" dirty="0" err="1">
                <a:solidFill>
                  <a:srgbClr val="FFFFFF"/>
                </a:solidFill>
                <a:latin typeface="Sofia Pro 2 Bold"/>
                <a:ea typeface="Sofia Pro 2 Bold"/>
                <a:cs typeface="Sofia Pro 2 Bold"/>
                <a:sym typeface="Sofia Pro 2 Bold"/>
              </a:rPr>
              <a:t>mindmap</a:t>
            </a:r>
            <a:r>
              <a:rPr lang="en-US" sz="3199" b="1" dirty="0">
                <a:solidFill>
                  <a:srgbClr val="FFFFFF"/>
                </a:solidFill>
                <a:latin typeface="Sofia Pro 2 Bold"/>
                <a:ea typeface="Sofia Pro 2 Bold"/>
                <a:cs typeface="Sofia Pro 2 Bold"/>
                <a:sym typeface="Sofia Pro 2 Bold"/>
              </a:rPr>
              <a:t> </a:t>
            </a:r>
            <a:r>
              <a:rPr lang="en-US" sz="3199" dirty="0">
                <a:solidFill>
                  <a:srgbClr val="FFFFFF"/>
                </a:solidFill>
                <a:latin typeface="Sofia Pro 2"/>
                <a:ea typeface="Sofia Pro 2"/>
                <a:cs typeface="Sofia Pro 2"/>
                <a:sym typeface="Sofia Pro 2"/>
              </a:rPr>
              <a:t>of the reasons why reefs are important.</a:t>
            </a:r>
          </a:p>
          <a:p>
            <a:pPr algn="l">
              <a:lnSpc>
                <a:spcPts val="880"/>
              </a:lnSpc>
            </a:pPr>
            <a:endParaRPr lang="en-US" sz="3199" dirty="0">
              <a:solidFill>
                <a:srgbClr val="FFFFFF"/>
              </a:solidFill>
              <a:latin typeface="Sofia Pro 2"/>
              <a:ea typeface="Sofia Pro 2"/>
              <a:cs typeface="Sofia Pro 2"/>
              <a:sym typeface="Sofia Pro 2"/>
            </a:endParaRPr>
          </a:p>
          <a:p>
            <a:pPr marL="690878" lvl="1" indent="-345439" algn="l">
              <a:lnSpc>
                <a:spcPts val="5631"/>
              </a:lnSpc>
              <a:buAutoNum type="arabicPeriod"/>
            </a:pPr>
            <a:r>
              <a:rPr lang="en-US" sz="3199" dirty="0">
                <a:solidFill>
                  <a:srgbClr val="FFFFFF"/>
                </a:solidFill>
                <a:latin typeface="Sofia Pro 2"/>
                <a:ea typeface="Sofia Pro 2"/>
                <a:cs typeface="Sofia Pro 2"/>
                <a:sym typeface="Sofia Pro 2"/>
              </a:rPr>
              <a:t>R</a:t>
            </a:r>
            <a:r>
              <a:rPr lang="en-US" sz="3199" b="1" dirty="0">
                <a:solidFill>
                  <a:srgbClr val="FFFFFF"/>
                </a:solidFill>
                <a:latin typeface="Sofia Pro 2 Bold"/>
                <a:ea typeface="Sofia Pro 2 Bold"/>
                <a:cs typeface="Sofia Pro 2 Bold"/>
                <a:sym typeface="Sofia Pro 2 Bold"/>
              </a:rPr>
              <a:t>esearch </a:t>
            </a:r>
            <a:r>
              <a:rPr lang="en-US" sz="3199" dirty="0">
                <a:solidFill>
                  <a:srgbClr val="FFFFFF"/>
                </a:solidFill>
                <a:latin typeface="Sofia Pro 2"/>
                <a:ea typeface="Sofia Pro 2"/>
                <a:cs typeface="Sofia Pro 2"/>
                <a:sym typeface="Sofia Pro 2"/>
              </a:rPr>
              <a:t>the coral and marine life species that live on the Great Barrier Reef.</a:t>
            </a:r>
          </a:p>
          <a:p>
            <a:pPr algn="l">
              <a:lnSpc>
                <a:spcPts val="2288"/>
              </a:lnSpc>
            </a:pPr>
            <a:endParaRPr lang="en-US" sz="3199" dirty="0">
              <a:solidFill>
                <a:srgbClr val="FFFFFF"/>
              </a:solidFill>
              <a:latin typeface="Sofia Pro 2"/>
              <a:ea typeface="Sofia Pro 2"/>
              <a:cs typeface="Sofia Pro 2"/>
              <a:sym typeface="Sofia Pro 2"/>
            </a:endParaRPr>
          </a:p>
          <a:p>
            <a:pPr marL="690878" lvl="1" indent="-345439" algn="l">
              <a:lnSpc>
                <a:spcPts val="4031"/>
              </a:lnSpc>
              <a:buAutoNum type="arabicPeriod"/>
            </a:pPr>
            <a:r>
              <a:rPr lang="en-US" sz="3199" dirty="0">
                <a:solidFill>
                  <a:srgbClr val="FFFFFF"/>
                </a:solidFill>
                <a:latin typeface="Sofia Pro 2"/>
                <a:ea typeface="Sofia Pro 2"/>
                <a:cs typeface="Sofia Pro 2"/>
                <a:sym typeface="Sofia Pro 2"/>
              </a:rPr>
              <a:t>I</a:t>
            </a:r>
            <a:r>
              <a:rPr lang="en-US" sz="3199" b="1" dirty="0">
                <a:solidFill>
                  <a:srgbClr val="FFFFFF"/>
                </a:solidFill>
                <a:latin typeface="Sofia Pro 2 Bold"/>
                <a:ea typeface="Sofia Pro 2 Bold"/>
                <a:cs typeface="Sofia Pro 2 Bold"/>
                <a:sym typeface="Sofia Pro 2 Bold"/>
              </a:rPr>
              <a:t>llustrate and label</a:t>
            </a:r>
            <a:r>
              <a:rPr lang="en-US" sz="3199" dirty="0">
                <a:solidFill>
                  <a:srgbClr val="FFFFFF"/>
                </a:solidFill>
                <a:latin typeface="Sofia Pro 2"/>
                <a:ea typeface="Sofia Pro 2"/>
                <a:cs typeface="Sofia Pro 2"/>
                <a:sym typeface="Sofia Pro 2"/>
              </a:rPr>
              <a:t> a map of the Great Barrier Reef. Include at least 3 species of coral or fish that live here. </a:t>
            </a:r>
          </a:p>
          <a:p>
            <a:pPr algn="l">
              <a:lnSpc>
                <a:spcPts val="2288"/>
              </a:lnSpc>
            </a:pPr>
            <a:endParaRPr lang="en-US" sz="3199" dirty="0">
              <a:solidFill>
                <a:srgbClr val="FFFFFF"/>
              </a:solidFill>
              <a:latin typeface="Sofia Pro 2"/>
              <a:ea typeface="Sofia Pro 2"/>
              <a:cs typeface="Sofia Pro 2"/>
              <a:sym typeface="Sofia Pro 2"/>
            </a:endParaRPr>
          </a:p>
          <a:p>
            <a:pPr marL="690878" lvl="1" indent="-345439" algn="l">
              <a:lnSpc>
                <a:spcPts val="3999"/>
              </a:lnSpc>
              <a:buAutoNum type="arabicPeriod"/>
            </a:pPr>
            <a:r>
              <a:rPr lang="en-US" sz="3199" dirty="0">
                <a:solidFill>
                  <a:srgbClr val="FFFFFF"/>
                </a:solidFill>
                <a:latin typeface="Sofia Pro 2"/>
                <a:ea typeface="Sofia Pro 2"/>
                <a:cs typeface="Sofia Pro 2"/>
                <a:sym typeface="Sofia Pro 2"/>
              </a:rPr>
              <a:t>R</a:t>
            </a:r>
            <a:r>
              <a:rPr lang="en-US" sz="3199" b="1" dirty="0">
                <a:solidFill>
                  <a:srgbClr val="FFFFFF"/>
                </a:solidFill>
                <a:latin typeface="Sofia Pro 2 Bold"/>
                <a:ea typeface="Sofia Pro 2 Bold"/>
                <a:cs typeface="Sofia Pro 2 Bold"/>
                <a:sym typeface="Sofia Pro 2 Bold"/>
              </a:rPr>
              <a:t>ead </a:t>
            </a:r>
            <a:r>
              <a:rPr lang="en-US" sz="3199" dirty="0">
                <a:solidFill>
                  <a:srgbClr val="FFFFFF"/>
                </a:solidFill>
                <a:latin typeface="Sofia Pro 2"/>
                <a:ea typeface="Sofia Pro 2"/>
                <a:cs typeface="Sofia Pro 2"/>
                <a:sym typeface="Sofia Pro 2"/>
              </a:rPr>
              <a:t>about a restoration project the </a:t>
            </a:r>
            <a:r>
              <a:rPr lang="en-US" sz="3199" dirty="0" err="1">
                <a:solidFill>
                  <a:srgbClr val="FFFFFF"/>
                </a:solidFill>
                <a:latin typeface="Sofia Pro 2"/>
                <a:ea typeface="Sofia Pro 2"/>
                <a:cs typeface="Sofia Pro 2"/>
                <a:sym typeface="Sofia Pro 2"/>
              </a:rPr>
              <a:t>Yirrganydji</a:t>
            </a:r>
            <a:r>
              <a:rPr lang="en-US" sz="3199" dirty="0">
                <a:solidFill>
                  <a:srgbClr val="FFFFFF"/>
                </a:solidFill>
                <a:latin typeface="Sofia Pro 2"/>
                <a:ea typeface="Sofia Pro 2"/>
                <a:cs typeface="Sofia Pro 2"/>
                <a:sym typeface="Sofia Pro 2"/>
              </a:rPr>
              <a:t> Rangers undertook in 2024 </a:t>
            </a:r>
            <a:r>
              <a:rPr lang="en-US" sz="3199" u="sng" dirty="0">
                <a:solidFill>
                  <a:schemeClr val="bg1"/>
                </a:solidFill>
                <a:latin typeface="Sofia Pro 2"/>
                <a:ea typeface="Sofia Pro 2"/>
                <a:cs typeface="Sofia Pro 2"/>
                <a:sym typeface="Sofia Pro 2"/>
                <a:hlinkClick r:id="rId3" tooltip="https://www.qld.gov.au/environment/plants-animals/conservation/community/land-sea-rangers/rangers-make-a-difference/yirrganydji-rangers">
                  <a:extLst>
                    <a:ext uri="{A12FA001-AC4F-418D-AE19-62706E023703}">
                      <ahyp:hlinkClr xmlns:ahyp="http://schemas.microsoft.com/office/drawing/2018/hyperlinkcolor" val="tx"/>
                    </a:ext>
                  </a:extLst>
                </a:hlinkClick>
              </a:rPr>
              <a:t>here</a:t>
            </a:r>
            <a:r>
              <a:rPr lang="en-US" sz="3199" dirty="0">
                <a:solidFill>
                  <a:schemeClr val="bg1"/>
                </a:solidFill>
                <a:latin typeface="Sofia Pro 2"/>
                <a:ea typeface="Sofia Pro 2"/>
                <a:cs typeface="Sofia Pro 2"/>
                <a:sym typeface="Sofia Pro 2"/>
              </a:rPr>
              <a:t>. </a:t>
            </a:r>
            <a:r>
              <a:rPr lang="en-US" sz="3199" b="1" dirty="0">
                <a:solidFill>
                  <a:srgbClr val="FFFFFF"/>
                </a:solidFill>
                <a:latin typeface="Sofia Pro 2 Bold"/>
                <a:ea typeface="Sofia Pro 2 Bold"/>
                <a:cs typeface="Sofia Pro 2 Bold"/>
                <a:sym typeface="Sofia Pro 2 Bold"/>
              </a:rPr>
              <a:t>Create a poster</a:t>
            </a:r>
            <a:r>
              <a:rPr lang="en-US" sz="3199" dirty="0">
                <a:solidFill>
                  <a:srgbClr val="FFFFFF"/>
                </a:solidFill>
                <a:latin typeface="Sofia Pro 2"/>
                <a:ea typeface="Sofia Pro 2"/>
                <a:cs typeface="Sofia Pro 2"/>
                <a:sym typeface="Sofia Pro 2"/>
              </a:rPr>
              <a:t> about the Indigenous Rangers who care for sea country on the Great Barrier Reef.</a:t>
            </a:r>
          </a:p>
          <a:p>
            <a:pPr algn="l">
              <a:lnSpc>
                <a:spcPts val="2288"/>
              </a:lnSpc>
            </a:pPr>
            <a:endParaRPr lang="en-US" sz="3199" dirty="0">
              <a:solidFill>
                <a:srgbClr val="FFFFFF"/>
              </a:solidFill>
              <a:latin typeface="Sofia Pro 2"/>
              <a:ea typeface="Sofia Pro 2"/>
              <a:cs typeface="Sofia Pro 2"/>
              <a:sym typeface="Sofia Pro 2"/>
            </a:endParaRPr>
          </a:p>
          <a:p>
            <a:pPr marL="690878" lvl="1" indent="-345439" algn="l">
              <a:lnSpc>
                <a:spcPts val="4031"/>
              </a:lnSpc>
              <a:buAutoNum type="arabicPeriod"/>
            </a:pPr>
            <a:r>
              <a:rPr lang="en-US" sz="3199" dirty="0">
                <a:solidFill>
                  <a:srgbClr val="FFFFFF"/>
                </a:solidFill>
                <a:latin typeface="Sofia Pro 2"/>
                <a:ea typeface="Sofia Pro 2"/>
                <a:cs typeface="Sofia Pro 2"/>
                <a:sym typeface="Sofia Pro 2"/>
              </a:rPr>
              <a:t>According to the film, Return to Ellison Reef, how did the AMCS begin and what is the significance of the original campaign to stop mining at Ellison Reef?</a:t>
            </a:r>
          </a:p>
          <a:p>
            <a:pPr algn="l">
              <a:lnSpc>
                <a:spcPts val="5631"/>
              </a:lnSpc>
            </a:pPr>
            <a:endParaRPr lang="en-US" sz="3199" dirty="0">
              <a:solidFill>
                <a:srgbClr val="FFFFFF"/>
              </a:solidFill>
              <a:latin typeface="Sofia Pro 2"/>
              <a:ea typeface="Sofia Pro 2"/>
              <a:cs typeface="Sofia Pro 2"/>
              <a:sym typeface="Sofia Pro 2"/>
            </a:endParaRPr>
          </a:p>
        </p:txBody>
      </p:sp>
      <p:sp>
        <p:nvSpPr>
          <p:cNvPr id="4" name="Freeform 4"/>
          <p:cNvSpPr/>
          <p:nvPr/>
        </p:nvSpPr>
        <p:spPr>
          <a:xfrm>
            <a:off x="14308292" y="522485"/>
            <a:ext cx="3516329" cy="693615"/>
          </a:xfrm>
          <a:custGeom>
            <a:avLst/>
            <a:gdLst/>
            <a:ahLst/>
            <a:cxnLst/>
            <a:rect l="l" t="t" r="r" b="b"/>
            <a:pathLst>
              <a:path w="3516329" h="693615">
                <a:moveTo>
                  <a:pt x="0" y="0"/>
                </a:moveTo>
                <a:lnTo>
                  <a:pt x="3516329" y="0"/>
                </a:lnTo>
                <a:lnTo>
                  <a:pt x="3516329" y="693615"/>
                </a:lnTo>
                <a:lnTo>
                  <a:pt x="0" y="693615"/>
                </a:lnTo>
                <a:lnTo>
                  <a:pt x="0" y="0"/>
                </a:lnTo>
                <a:close/>
              </a:path>
            </a:pathLst>
          </a:custGeom>
          <a:blipFill>
            <a:blip r:embed="rId4"/>
            <a:stretch>
              <a:fillRect/>
            </a:stretch>
          </a:blipFill>
        </p:spPr>
      </p:sp>
      <p:sp>
        <p:nvSpPr>
          <p:cNvPr id="5" name="TextBox 5"/>
          <p:cNvSpPr txBox="1"/>
          <p:nvPr/>
        </p:nvSpPr>
        <p:spPr>
          <a:xfrm>
            <a:off x="-1065415" y="9391977"/>
            <a:ext cx="9144000" cy="258148"/>
          </a:xfrm>
          <a:prstGeom prst="rect">
            <a:avLst/>
          </a:prstGeom>
        </p:spPr>
        <p:txBody>
          <a:bodyPr lIns="0" tIns="0" rIns="0" bIns="0" rtlCol="0" anchor="t">
            <a:spAutoFit/>
          </a:bodyPr>
          <a:lstStyle/>
          <a:p>
            <a:pPr algn="ctr">
              <a:lnSpc>
                <a:spcPts val="2153"/>
              </a:lnSpc>
            </a:pPr>
            <a:r>
              <a:rPr lang="en-US" sz="1538" dirty="0">
                <a:solidFill>
                  <a:srgbClr val="2FBCB2">
                    <a:alpha val="67843"/>
                  </a:srgbClr>
                </a:solidFill>
                <a:latin typeface="Sofia Pro 1"/>
                <a:ea typeface="Sofia Pro 1"/>
                <a:cs typeface="Sofia Pro 1"/>
                <a:sym typeface="Sofia Pro 1"/>
              </a:rPr>
              <a:t>Sources:</a:t>
            </a:r>
            <a:r>
              <a:rPr lang="en-US" sz="1538" dirty="0">
                <a:solidFill>
                  <a:srgbClr val="FFFFFF">
                    <a:alpha val="67843"/>
                  </a:srgbClr>
                </a:solidFill>
                <a:latin typeface="Sofia Pro 1"/>
                <a:ea typeface="Sofia Pro 1"/>
                <a:cs typeface="Sofia Pro 1"/>
                <a:sym typeface="Sofia Pro 1"/>
              </a:rPr>
              <a:t> </a:t>
            </a:r>
            <a:r>
              <a:rPr lang="en-US" sz="1538" u="sng" dirty="0">
                <a:solidFill>
                  <a:schemeClr val="bg1">
                    <a:alpha val="67843"/>
                  </a:schemeClr>
                </a:solidFill>
                <a:latin typeface="Sofia Pro 1"/>
                <a:ea typeface="Sofia Pro 1"/>
                <a:cs typeface="Sofia Pro 1"/>
                <a:sym typeface="Sofia Pro 1"/>
                <a:hlinkClick r:id="rId5" tooltip="https://www.marineconservation.org.au/fight-for-our-reef/">
                  <a:extLst>
                    <a:ext uri="{A12FA001-AC4F-418D-AE19-62706E023703}">
                      <ahyp:hlinkClr xmlns:ahyp="http://schemas.microsoft.com/office/drawing/2018/hyperlinkcolor" val="tx"/>
                    </a:ext>
                  </a:extLst>
                </a:hlinkClick>
              </a:rPr>
              <a:t>marineconservation.org.au/fight-for-our-reef</a:t>
            </a:r>
            <a:r>
              <a:rPr lang="en-US" sz="1538" u="sng" dirty="0">
                <a:solidFill>
                  <a:srgbClr val="FFFFFF">
                    <a:alpha val="67843"/>
                  </a:srgbClr>
                </a:solidFill>
                <a:latin typeface="Sofia Pro 1"/>
                <a:ea typeface="Sofia Pro 1"/>
                <a:cs typeface="Sofia Pro 1"/>
                <a:sym typeface="Sofia Pro 1"/>
                <a:hlinkClick r:id="rId5" tooltip="https://www.marineconservation.org.au/fight-for-our-reef/">
                  <a:extLst>
                    <a:ext uri="{A12FA001-AC4F-418D-AE19-62706E023703}">
                      <ahyp:hlinkClr xmlns:ahyp="http://schemas.microsoft.com/office/drawing/2018/hyperlinkcolor" val="tx"/>
                    </a:ext>
                  </a:extLst>
                </a:hlinkClick>
              </a:rPr>
              <a:t>/</a:t>
            </a:r>
            <a:r>
              <a:rPr lang="en-US" sz="1538" dirty="0">
                <a:solidFill>
                  <a:srgbClr val="FFFFFF">
                    <a:alpha val="67843"/>
                  </a:srgbClr>
                </a:solidFill>
                <a:latin typeface="Sofia Pro 1"/>
                <a:ea typeface="Sofia Pro 1"/>
                <a:cs typeface="Sofia Pro 1"/>
                <a:sym typeface="Sofia Pro 1"/>
              </a:rPr>
              <a:t> </a:t>
            </a:r>
          </a:p>
        </p:txBody>
      </p:sp>
      <p:sp>
        <p:nvSpPr>
          <p:cNvPr id="9" name="Freeform 10">
            <a:extLst>
              <a:ext uri="{FF2B5EF4-FFF2-40B4-BE49-F238E27FC236}">
                <a16:creationId xmlns:a16="http://schemas.microsoft.com/office/drawing/2014/main" id="{132015BC-51F7-4D82-A533-2E0B186D1977}"/>
              </a:ext>
            </a:extLst>
          </p:cNvPr>
          <p:cNvSpPr/>
          <p:nvPr/>
        </p:nvSpPr>
        <p:spPr>
          <a:xfrm>
            <a:off x="10467493" y="7021985"/>
            <a:ext cx="7820507" cy="3265015"/>
          </a:xfrm>
          <a:custGeom>
            <a:avLst/>
            <a:gdLst/>
            <a:ahLst/>
            <a:cxnLst/>
            <a:rect l="l" t="t" r="r" b="b"/>
            <a:pathLst>
              <a:path w="10874008" h="3540007">
                <a:moveTo>
                  <a:pt x="0" y="0"/>
                </a:moveTo>
                <a:lnTo>
                  <a:pt x="10874008" y="0"/>
                </a:lnTo>
                <a:lnTo>
                  <a:pt x="10874008" y="3540007"/>
                </a:lnTo>
                <a:lnTo>
                  <a:pt x="0" y="3540007"/>
                </a:lnTo>
                <a:lnTo>
                  <a:pt x="0" y="0"/>
                </a:lnTo>
                <a:close/>
              </a:path>
            </a:pathLst>
          </a:custGeom>
          <a:blipFill>
            <a:blip r:embed="rId6"/>
            <a:stretch>
              <a:fillRect l="-2" t="-56942" r="-39043" b="-65365"/>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TextBox 2"/>
          <p:cNvSpPr txBox="1"/>
          <p:nvPr/>
        </p:nvSpPr>
        <p:spPr>
          <a:xfrm>
            <a:off x="689655" y="438150"/>
            <a:ext cx="10740345" cy="971163"/>
          </a:xfrm>
          <a:prstGeom prst="rect">
            <a:avLst/>
          </a:prstGeom>
        </p:spPr>
        <p:txBody>
          <a:bodyPr wrap="square" lIns="0" tIns="0" rIns="0" bIns="0" rtlCol="0" anchor="t">
            <a:spAutoFit/>
          </a:bodyPr>
          <a:lstStyle/>
          <a:p>
            <a:pPr algn="l">
              <a:lnSpc>
                <a:spcPts val="7693"/>
              </a:lnSpc>
              <a:spcBef>
                <a:spcPct val="0"/>
              </a:spcBef>
            </a:pPr>
            <a:r>
              <a:rPr lang="en-US" sz="6411" b="1" u="none" strike="noStrike" dirty="0">
                <a:solidFill>
                  <a:srgbClr val="7EC2EB"/>
                </a:solidFill>
                <a:latin typeface="Paralucent"/>
                <a:ea typeface="Paralucent"/>
                <a:cs typeface="Paralucent"/>
                <a:sym typeface="Paralucent"/>
              </a:rPr>
              <a:t>2. Threats &amp; Solutions</a:t>
            </a:r>
          </a:p>
        </p:txBody>
      </p:sp>
      <p:sp>
        <p:nvSpPr>
          <p:cNvPr id="3" name="TextBox 3"/>
          <p:cNvSpPr txBox="1"/>
          <p:nvPr/>
        </p:nvSpPr>
        <p:spPr>
          <a:xfrm>
            <a:off x="584486" y="2220495"/>
            <a:ext cx="16903626" cy="4972812"/>
          </a:xfrm>
          <a:prstGeom prst="rect">
            <a:avLst/>
          </a:prstGeom>
        </p:spPr>
        <p:txBody>
          <a:bodyPr lIns="0" tIns="0" rIns="0" bIns="0" rtlCol="0" anchor="t">
            <a:spAutoFit/>
          </a:bodyPr>
          <a:lstStyle/>
          <a:p>
            <a:pPr marL="712468" lvl="1" indent="-356234" algn="l">
              <a:lnSpc>
                <a:spcPts val="4553"/>
              </a:lnSpc>
              <a:buAutoNum type="arabicPeriod"/>
            </a:pPr>
            <a:r>
              <a:rPr lang="en-US" sz="3299" b="1" dirty="0">
                <a:solidFill>
                  <a:srgbClr val="FFFFFF"/>
                </a:solidFill>
                <a:latin typeface="Sofia Pro 2 Bold"/>
                <a:ea typeface="Sofia Pro 2 Bold"/>
                <a:cs typeface="Sofia Pro 2 Bold"/>
                <a:sym typeface="Sofia Pro 2 Bold"/>
              </a:rPr>
              <a:t>Create a Venn diagram</a:t>
            </a:r>
            <a:r>
              <a:rPr lang="en-US" sz="3299" dirty="0">
                <a:solidFill>
                  <a:srgbClr val="FFFFFF"/>
                </a:solidFill>
                <a:latin typeface="Sofia Pro 2"/>
                <a:ea typeface="Sofia Pro 2"/>
                <a:cs typeface="Sofia Pro 2"/>
                <a:sym typeface="Sofia Pro 2"/>
              </a:rPr>
              <a:t> showing the similarities and differences between what Ellison Reef was facing in 1976 and the threats it faces today.</a:t>
            </a:r>
          </a:p>
          <a:p>
            <a:pPr algn="l">
              <a:lnSpc>
                <a:spcPts val="2483"/>
              </a:lnSpc>
            </a:pPr>
            <a:endParaRPr lang="en-US" sz="3299" dirty="0">
              <a:solidFill>
                <a:srgbClr val="FFFFFF"/>
              </a:solidFill>
              <a:latin typeface="Sofia Pro 2"/>
              <a:ea typeface="Sofia Pro 2"/>
              <a:cs typeface="Sofia Pro 2"/>
              <a:sym typeface="Sofia Pro 2"/>
            </a:endParaRPr>
          </a:p>
          <a:p>
            <a:pPr marL="712468" lvl="1" indent="-356234" algn="l">
              <a:lnSpc>
                <a:spcPts val="4553"/>
              </a:lnSpc>
              <a:buAutoNum type="arabicPeriod"/>
            </a:pPr>
            <a:r>
              <a:rPr lang="en-US" sz="3299" b="1" dirty="0">
                <a:solidFill>
                  <a:srgbClr val="FFFFFF"/>
                </a:solidFill>
                <a:latin typeface="Sofia Pro 2 Bold"/>
                <a:ea typeface="Sofia Pro 2 Bold"/>
                <a:cs typeface="Sofia Pro 2 Bold"/>
                <a:sym typeface="Sofia Pro 2 Bold"/>
              </a:rPr>
              <a:t>Imagine</a:t>
            </a:r>
            <a:r>
              <a:rPr lang="en-US" sz="3299" dirty="0">
                <a:solidFill>
                  <a:srgbClr val="FFFFFF"/>
                </a:solidFill>
                <a:latin typeface="Sofia Pro 2"/>
                <a:ea typeface="Sofia Pro 2"/>
                <a:cs typeface="Sofia Pro 2"/>
                <a:sym typeface="Sofia Pro 2"/>
              </a:rPr>
              <a:t> you are an advocate for the AMCS. How would you build public awareness of the importance of our reefs? Try to come up with at least 3 ideas.</a:t>
            </a:r>
          </a:p>
          <a:p>
            <a:pPr algn="l">
              <a:lnSpc>
                <a:spcPts val="2483"/>
              </a:lnSpc>
            </a:pPr>
            <a:endParaRPr lang="en-US" sz="3299" dirty="0">
              <a:solidFill>
                <a:srgbClr val="FFFFFF"/>
              </a:solidFill>
              <a:latin typeface="Sofia Pro 2"/>
              <a:ea typeface="Sofia Pro 2"/>
              <a:cs typeface="Sofia Pro 2"/>
              <a:sym typeface="Sofia Pro 2"/>
            </a:endParaRPr>
          </a:p>
          <a:p>
            <a:pPr marL="712468" lvl="1" indent="-356234" algn="l">
              <a:lnSpc>
                <a:spcPts val="4553"/>
              </a:lnSpc>
              <a:buAutoNum type="arabicPeriod"/>
            </a:pPr>
            <a:r>
              <a:rPr lang="en-US" sz="3299" b="1" dirty="0">
                <a:solidFill>
                  <a:srgbClr val="FFFFFF"/>
                </a:solidFill>
                <a:latin typeface="Sofia Pro 2 Bold"/>
                <a:ea typeface="Sofia Pro 2 Bold"/>
                <a:cs typeface="Sofia Pro 2 Bold"/>
                <a:sym typeface="Sofia Pro 2 Bold"/>
              </a:rPr>
              <a:t>Write a newspaper article</a:t>
            </a:r>
            <a:r>
              <a:rPr lang="en-US" sz="3299" dirty="0">
                <a:solidFill>
                  <a:srgbClr val="FFFFFF"/>
                </a:solidFill>
                <a:latin typeface="Sofia Pro 2"/>
                <a:ea typeface="Sofia Pro 2"/>
                <a:cs typeface="Sofia Pro 2"/>
                <a:sym typeface="Sofia Pro 2"/>
              </a:rPr>
              <a:t> outlining the different threats to our Reef.</a:t>
            </a:r>
          </a:p>
          <a:p>
            <a:pPr algn="l">
              <a:lnSpc>
                <a:spcPts val="2483"/>
              </a:lnSpc>
            </a:pPr>
            <a:endParaRPr lang="en-US" sz="3299" dirty="0">
              <a:solidFill>
                <a:srgbClr val="FFFFFF"/>
              </a:solidFill>
              <a:latin typeface="Sofia Pro 2"/>
              <a:ea typeface="Sofia Pro 2"/>
              <a:cs typeface="Sofia Pro 2"/>
              <a:sym typeface="Sofia Pro 2"/>
            </a:endParaRPr>
          </a:p>
          <a:p>
            <a:pPr marL="712468" lvl="1" indent="-356234" algn="l">
              <a:lnSpc>
                <a:spcPts val="4553"/>
              </a:lnSpc>
              <a:buAutoNum type="arabicPeriod"/>
            </a:pPr>
            <a:r>
              <a:rPr lang="en-US" sz="3299" b="1" dirty="0">
                <a:solidFill>
                  <a:srgbClr val="FFFFFF"/>
                </a:solidFill>
                <a:latin typeface="Sofia Pro 2 Bold"/>
                <a:ea typeface="Sofia Pro 2 Bold"/>
                <a:cs typeface="Sofia Pro 2 Bold"/>
                <a:sym typeface="Sofia Pro 2 Bold"/>
              </a:rPr>
              <a:t>Research</a:t>
            </a:r>
            <a:r>
              <a:rPr lang="en-US" sz="3299" dirty="0">
                <a:solidFill>
                  <a:srgbClr val="FFFFFF"/>
                </a:solidFill>
                <a:latin typeface="Sofia Pro 2"/>
                <a:ea typeface="Sofia Pro 2"/>
                <a:cs typeface="Sofia Pro 2"/>
                <a:sym typeface="Sofia Pro 2"/>
              </a:rPr>
              <a:t> the 1967 Return to Ellison Reef campaign and create an infographic </a:t>
            </a:r>
            <a:r>
              <a:rPr lang="en-US" sz="3299" dirty="0" err="1">
                <a:solidFill>
                  <a:srgbClr val="FFFFFF"/>
                </a:solidFill>
                <a:latin typeface="Sofia Pro 2"/>
                <a:ea typeface="Sofia Pro 2"/>
                <a:cs typeface="Sofia Pro 2"/>
                <a:sym typeface="Sofia Pro 2"/>
              </a:rPr>
              <a:t>summarising</a:t>
            </a:r>
            <a:r>
              <a:rPr lang="en-US" sz="3299" dirty="0">
                <a:solidFill>
                  <a:srgbClr val="FFFFFF"/>
                </a:solidFill>
                <a:latin typeface="Sofia Pro 2"/>
                <a:ea typeface="Sofia Pro 2"/>
                <a:cs typeface="Sofia Pro 2"/>
                <a:sym typeface="Sofia Pro 2"/>
              </a:rPr>
              <a:t> its key facts, goals, and outcomes.</a:t>
            </a:r>
          </a:p>
        </p:txBody>
      </p:sp>
      <p:sp>
        <p:nvSpPr>
          <p:cNvPr id="4" name="Freeform 4"/>
          <p:cNvSpPr/>
          <p:nvPr/>
        </p:nvSpPr>
        <p:spPr>
          <a:xfrm>
            <a:off x="14308292" y="522485"/>
            <a:ext cx="3516329" cy="693615"/>
          </a:xfrm>
          <a:custGeom>
            <a:avLst/>
            <a:gdLst/>
            <a:ahLst/>
            <a:cxnLst/>
            <a:rect l="l" t="t" r="r" b="b"/>
            <a:pathLst>
              <a:path w="3516329" h="693615">
                <a:moveTo>
                  <a:pt x="0" y="0"/>
                </a:moveTo>
                <a:lnTo>
                  <a:pt x="3516329" y="0"/>
                </a:lnTo>
                <a:lnTo>
                  <a:pt x="3516329" y="693615"/>
                </a:lnTo>
                <a:lnTo>
                  <a:pt x="0" y="693615"/>
                </a:lnTo>
                <a:lnTo>
                  <a:pt x="0" y="0"/>
                </a:lnTo>
                <a:close/>
              </a:path>
            </a:pathLst>
          </a:custGeom>
          <a:blipFill>
            <a:blip r:embed="rId3"/>
            <a:stretch>
              <a:fillRect/>
            </a:stretch>
          </a:blipFill>
        </p:spPr>
      </p:sp>
      <p:sp>
        <p:nvSpPr>
          <p:cNvPr id="5" name="TextBox 5"/>
          <p:cNvSpPr txBox="1"/>
          <p:nvPr/>
        </p:nvSpPr>
        <p:spPr>
          <a:xfrm>
            <a:off x="318245" y="7672373"/>
            <a:ext cx="8292355" cy="2483244"/>
          </a:xfrm>
          <a:prstGeom prst="rect">
            <a:avLst/>
          </a:prstGeom>
        </p:spPr>
        <p:txBody>
          <a:bodyPr wrap="square" lIns="0" tIns="0" rIns="0" bIns="0" rtlCol="0" anchor="t">
            <a:spAutoFit/>
          </a:bodyPr>
          <a:lstStyle/>
          <a:p>
            <a:pPr algn="l">
              <a:lnSpc>
                <a:spcPts val="3317"/>
              </a:lnSpc>
            </a:pPr>
            <a:endParaRPr dirty="0">
              <a:solidFill>
                <a:schemeClr val="bg1"/>
              </a:solidFill>
            </a:endParaRPr>
          </a:p>
          <a:p>
            <a:pPr marL="439425" lvl="1" indent="-219713">
              <a:lnSpc>
                <a:spcPts val="1836"/>
              </a:lnSpc>
            </a:pPr>
            <a:r>
              <a:rPr lang="en-US" sz="1400" dirty="0">
                <a:solidFill>
                  <a:srgbClr val="2FBCB2">
                    <a:alpha val="67843"/>
                  </a:srgbClr>
                </a:solidFill>
                <a:latin typeface="Sofia Pro 1"/>
                <a:ea typeface="Sofia Pro 1"/>
                <a:cs typeface="Sofia Pro 1"/>
                <a:sym typeface="Sofia Pro 1"/>
              </a:rPr>
              <a:t>Sources </a:t>
            </a:r>
          </a:p>
          <a:p>
            <a:pPr marL="439425" lvl="1" indent="-219713" algn="l">
              <a:lnSpc>
                <a:spcPts val="1836"/>
              </a:lnSpc>
            </a:pPr>
            <a:r>
              <a:rPr lang="en-US" sz="1330" u="sng" dirty="0">
                <a:solidFill>
                  <a:schemeClr val="bg1"/>
                </a:solidFill>
                <a:latin typeface="Sofia Pro 2"/>
                <a:ea typeface="Sofia Pro 2"/>
                <a:cs typeface="Sofia Pro 2"/>
                <a:sym typeface="Sofia Pro 2"/>
                <a:hlinkClick r:id="rId4" tooltip="https://www.marineconservation.org.au/cutting-plastic-pollution-at-the-source/">
                  <a:extLst>
                    <a:ext uri="{A12FA001-AC4F-418D-AE19-62706E023703}">
                      <ahyp:hlinkClr xmlns:ahyp="http://schemas.microsoft.com/office/drawing/2018/hyperlinkcolor" val="tx"/>
                    </a:ext>
                  </a:extLst>
                </a:hlinkClick>
              </a:rPr>
              <a:t>marineconservation.org.au/cutting-plastic-pollution-at-the-source/</a:t>
            </a:r>
          </a:p>
          <a:p>
            <a:pPr marL="439425" lvl="1" indent="-219713" algn="l">
              <a:lnSpc>
                <a:spcPts val="1836"/>
              </a:lnSpc>
            </a:pPr>
            <a:r>
              <a:rPr lang="en-US" sz="1330" u="sng" dirty="0">
                <a:solidFill>
                  <a:schemeClr val="bg1"/>
                </a:solidFill>
                <a:latin typeface="Sofia Pro 2"/>
                <a:ea typeface="Sofia Pro 2"/>
                <a:cs typeface="Sofia Pro 2"/>
                <a:sym typeface="Sofia Pro 2"/>
                <a:hlinkClick r:id="rId5" tooltip="https://www.marineconservation.org.au/actions/global-plastics-treaty/">
                  <a:extLst>
                    <a:ext uri="{A12FA001-AC4F-418D-AE19-62706E023703}">
                      <ahyp:hlinkClr xmlns:ahyp="http://schemas.microsoft.com/office/drawing/2018/hyperlinkcolor" val="tx"/>
                    </a:ext>
                  </a:extLst>
                </a:hlinkClick>
              </a:rPr>
              <a:t>marineconservation.org.au/actions/global-plastics-treaty/</a:t>
            </a:r>
          </a:p>
          <a:p>
            <a:pPr marL="439425" lvl="1" indent="-219713" algn="l">
              <a:lnSpc>
                <a:spcPts val="1836"/>
              </a:lnSpc>
            </a:pPr>
            <a:r>
              <a:rPr lang="en-US" sz="1330" u="sng" dirty="0">
                <a:solidFill>
                  <a:schemeClr val="bg1"/>
                </a:solidFill>
                <a:latin typeface="Sofia Pro 2"/>
                <a:ea typeface="Sofia Pro 2"/>
                <a:cs typeface="Sofia Pro 2"/>
                <a:sym typeface="Sofia Pro 2"/>
              </a:rPr>
              <a:t>marineconservation.org.au/unwrapped-plastic-</a:t>
            </a:r>
            <a:r>
              <a:rPr lang="en-US" sz="1330" u="sng" dirty="0" err="1">
                <a:solidFill>
                  <a:schemeClr val="bg1"/>
                </a:solidFill>
                <a:latin typeface="Sofia Pro 2"/>
                <a:ea typeface="Sofia Pro 2"/>
                <a:cs typeface="Sofia Pro 2"/>
                <a:sym typeface="Sofia Pro 2"/>
              </a:rPr>
              <a:t>australian</a:t>
            </a:r>
            <a:r>
              <a:rPr lang="en-US" sz="1330" u="sng" dirty="0">
                <a:solidFill>
                  <a:schemeClr val="bg1"/>
                </a:solidFill>
                <a:latin typeface="Sofia Pro 2"/>
                <a:ea typeface="Sofia Pro 2"/>
                <a:cs typeface="Sofia Pro 2"/>
                <a:sym typeface="Sofia Pro 2"/>
              </a:rPr>
              <a:t>-supermarkets/</a:t>
            </a:r>
          </a:p>
          <a:p>
            <a:pPr marL="439425" lvl="1" indent="-219713">
              <a:lnSpc>
                <a:spcPts val="1836"/>
              </a:lnSpc>
            </a:pPr>
            <a:r>
              <a:rPr lang="en-US" sz="1400" u="sng" dirty="0">
                <a:solidFill>
                  <a:schemeClr val="bg1"/>
                </a:solidFill>
                <a:latin typeface="Sofia Pro 2"/>
                <a:ea typeface="Sofia Pro 2"/>
                <a:cs typeface="Sofia Pro 2"/>
                <a:sym typeface="Sofia Pro 2"/>
              </a:rPr>
              <a:t>marineconservation.org.au/pollution-great-barrier-reef/</a:t>
            </a:r>
            <a:endParaRPr lang="en-US" sz="1330" u="sng" dirty="0">
              <a:solidFill>
                <a:schemeClr val="bg1"/>
              </a:solidFill>
              <a:latin typeface="Sofia Pro 2"/>
              <a:ea typeface="Sofia Pro 2"/>
              <a:cs typeface="Sofia Pro 2"/>
              <a:sym typeface="Sofia Pro 2"/>
              <a:hlinkClick r:id="rId6" tooltip="https://www.marineconservation.org.au/unwrapped-plastic-australian-supermarkets/">
                <a:extLst>
                  <a:ext uri="{A12FA001-AC4F-418D-AE19-62706E023703}">
                    <ahyp:hlinkClr xmlns:ahyp="http://schemas.microsoft.com/office/drawing/2018/hyperlinkcolor" val="tx"/>
                  </a:ext>
                </a:extLst>
              </a:hlinkClick>
            </a:endParaRPr>
          </a:p>
          <a:p>
            <a:pPr marL="439425" lvl="1" indent="-219713" algn="l">
              <a:lnSpc>
                <a:spcPts val="1836"/>
              </a:lnSpc>
            </a:pPr>
            <a:r>
              <a:rPr lang="en-US" sz="1330" u="sng" dirty="0">
                <a:solidFill>
                  <a:schemeClr val="bg1"/>
                </a:solidFill>
                <a:latin typeface="Sofia Pro 2"/>
                <a:ea typeface="Sofia Pro 2"/>
                <a:cs typeface="Sofia Pro 2"/>
                <a:sym typeface="Sofia Pro 2"/>
                <a:hlinkClick r:id="rId7" tooltip="https://www.marineconservation.org.au/how-adding-your-name-to-a-petition-has-an-impact/">
                  <a:extLst>
                    <a:ext uri="{A12FA001-AC4F-418D-AE19-62706E023703}">
                      <ahyp:hlinkClr xmlns:ahyp="http://schemas.microsoft.com/office/drawing/2018/hyperlinkcolor" val="tx"/>
                    </a:ext>
                  </a:extLst>
                </a:hlinkClick>
              </a:rPr>
              <a:t>marineconservation.org.au/how-adding-your-name-to-a-petition-has-an-impact/</a:t>
            </a:r>
            <a:endParaRPr lang="en-US" sz="1330" u="sng" dirty="0">
              <a:solidFill>
                <a:schemeClr val="bg1"/>
              </a:solidFill>
              <a:latin typeface="Sofia Pro 2"/>
              <a:ea typeface="Sofia Pro 2"/>
              <a:cs typeface="Sofia Pro 2"/>
              <a:sym typeface="Sofia Pro 2"/>
            </a:endParaRPr>
          </a:p>
          <a:p>
            <a:pPr marL="439425" lvl="1" indent="-219713">
              <a:lnSpc>
                <a:spcPts val="1836"/>
              </a:lnSpc>
            </a:pPr>
            <a:r>
              <a:rPr lang="en-US" sz="1330" u="sng" dirty="0">
                <a:solidFill>
                  <a:schemeClr val="bg1"/>
                </a:solidFill>
                <a:latin typeface="Sofia Pro 2"/>
                <a:ea typeface="Sofia Pro 2"/>
                <a:cs typeface="Sofia Pro 2"/>
                <a:sym typeface="Sofia Pro 2"/>
                <a:hlinkClick r:id="rId8" tooltip="https://www.abc.net.au/news/2017-10-15/great-barrier-reef-50-years-on-campaigners-return-ellison-reef/9050106">
                  <a:extLst>
                    <a:ext uri="{A12FA001-AC4F-418D-AE19-62706E023703}">
                      <ahyp:hlinkClr xmlns:ahyp="http://schemas.microsoft.com/office/drawing/2018/hyperlinkcolor" val="tx"/>
                    </a:ext>
                  </a:extLst>
                </a:hlinkClick>
              </a:rPr>
              <a:t>abc.net.au/news/2017-10-15/great-barrier-reef-50-years-on-campaigners-return-ellison-reef/9050106</a:t>
            </a:r>
            <a:r>
              <a:rPr lang="en-US" sz="1330" dirty="0">
                <a:solidFill>
                  <a:schemeClr val="bg1"/>
                </a:solidFill>
                <a:latin typeface="Sofia Pro 2"/>
                <a:ea typeface="Sofia Pro 2"/>
                <a:cs typeface="Sofia Pro 2"/>
                <a:sym typeface="Sofia Pro 2"/>
              </a:rPr>
              <a:t> </a:t>
            </a:r>
          </a:p>
          <a:p>
            <a:pPr marL="439425" lvl="1" indent="-219713" algn="l">
              <a:lnSpc>
                <a:spcPts val="1836"/>
              </a:lnSpc>
            </a:pPr>
            <a:r>
              <a:rPr lang="en-US" sz="1330" dirty="0">
                <a:solidFill>
                  <a:schemeClr val="bg1"/>
                </a:solidFill>
                <a:latin typeface="Sofia Pro 2"/>
                <a:ea typeface="Sofia Pro 2"/>
                <a:cs typeface="Sofia Pro 2"/>
                <a:sym typeface="Sofia Pro 2"/>
              </a:rPr>
              <a:t> </a:t>
            </a:r>
          </a:p>
          <a:p>
            <a:pPr marL="439425" lvl="1" indent="-219713" algn="l">
              <a:lnSpc>
                <a:spcPts val="1836"/>
              </a:lnSpc>
            </a:pPr>
            <a:endParaRPr lang="en-US" sz="1330" dirty="0">
              <a:solidFill>
                <a:schemeClr val="bg1"/>
              </a:solidFill>
              <a:latin typeface="Sofia Pro 2"/>
              <a:ea typeface="Sofia Pro 2"/>
              <a:cs typeface="Sofia Pro 2"/>
              <a:sym typeface="Sofia Pro 2"/>
            </a:endParaRPr>
          </a:p>
        </p:txBody>
      </p:sp>
      <p:sp>
        <p:nvSpPr>
          <p:cNvPr id="6" name="TextBox 6"/>
          <p:cNvSpPr txBox="1"/>
          <p:nvPr/>
        </p:nvSpPr>
        <p:spPr>
          <a:xfrm>
            <a:off x="7391400" y="7637151"/>
            <a:ext cx="9482765" cy="1621149"/>
          </a:xfrm>
          <a:prstGeom prst="rect">
            <a:avLst/>
          </a:prstGeom>
        </p:spPr>
        <p:txBody>
          <a:bodyPr lIns="0" tIns="0" rIns="0" bIns="0" rtlCol="0" anchor="t">
            <a:spAutoFit/>
          </a:bodyPr>
          <a:lstStyle/>
          <a:p>
            <a:pPr algn="l">
              <a:lnSpc>
                <a:spcPts val="3331"/>
              </a:lnSpc>
            </a:pPr>
            <a:endParaRPr dirty="0">
              <a:solidFill>
                <a:schemeClr val="bg1"/>
              </a:solidFill>
            </a:endParaRPr>
          </a:p>
          <a:p>
            <a:pPr marL="442917" lvl="1" indent="-221459" algn="l">
              <a:lnSpc>
                <a:spcPts val="1851"/>
              </a:lnSpc>
            </a:pPr>
            <a:endParaRPr dirty="0">
              <a:solidFill>
                <a:schemeClr val="bg1"/>
              </a:solidFill>
            </a:endParaRPr>
          </a:p>
          <a:p>
            <a:pPr marL="442917" lvl="1" indent="-221459" algn="l">
              <a:lnSpc>
                <a:spcPts val="1851"/>
              </a:lnSpc>
            </a:pPr>
            <a:r>
              <a:rPr lang="en-US" sz="1341" u="sng" dirty="0">
                <a:solidFill>
                  <a:schemeClr val="bg1"/>
                </a:solidFill>
                <a:latin typeface="Sofia Pro 2"/>
                <a:ea typeface="Sofia Pro 2"/>
                <a:cs typeface="Sofia Pro 2"/>
                <a:sym typeface="Sofia Pro 2"/>
                <a:hlinkClick r:id="rId9" tooltip="https://www.marineconservation.org.au/fight-for-our-reef/">
                  <a:extLst>
                    <a:ext uri="{A12FA001-AC4F-418D-AE19-62706E023703}">
                      <ahyp:hlinkClr xmlns:ahyp="http://schemas.microsoft.com/office/drawing/2018/hyperlinkcolor" val="tx"/>
                    </a:ext>
                  </a:extLst>
                </a:hlinkClick>
              </a:rPr>
              <a:t>marineconservation.org.au/fight-for-our-reef/</a:t>
            </a:r>
          </a:p>
          <a:p>
            <a:pPr marL="442917" lvl="1" indent="-221459" algn="l">
              <a:lnSpc>
                <a:spcPts val="1851"/>
              </a:lnSpc>
            </a:pPr>
            <a:r>
              <a:rPr lang="en-US" sz="1341" u="sng" dirty="0">
                <a:solidFill>
                  <a:schemeClr val="bg1"/>
                </a:solidFill>
                <a:latin typeface="Sofia Pro 2"/>
                <a:ea typeface="Sofia Pro 2"/>
                <a:cs typeface="Sofia Pro 2"/>
                <a:sym typeface="Sofia Pro 2"/>
                <a:hlinkClick r:id="rId10" tooltip="https://www.marineconservation.org.au/marine-parks-2/">
                  <a:extLst>
                    <a:ext uri="{A12FA001-AC4F-418D-AE19-62706E023703}">
                      <ahyp:hlinkClr xmlns:ahyp="http://schemas.microsoft.com/office/drawing/2018/hyperlinkcolor" val="tx"/>
                    </a:ext>
                  </a:extLst>
                </a:hlinkClick>
              </a:rPr>
              <a:t>marineconservation.org.au/marine-parks-2/</a:t>
            </a:r>
          </a:p>
          <a:p>
            <a:pPr marL="442917" lvl="1" indent="-221459" algn="l">
              <a:lnSpc>
                <a:spcPts val="1851"/>
              </a:lnSpc>
            </a:pPr>
            <a:r>
              <a:rPr lang="en-US" sz="1341" u="sng" dirty="0">
                <a:solidFill>
                  <a:schemeClr val="bg1"/>
                </a:solidFill>
                <a:latin typeface="Sofia Pro 2"/>
                <a:ea typeface="Sofia Pro 2"/>
                <a:cs typeface="Sofia Pro 2"/>
                <a:sym typeface="Sofia Pro 2"/>
                <a:hlinkClick r:id="rId11" tooltip="https://www.marineconservation.org.au/coral-bleaching">
                  <a:extLst>
                    <a:ext uri="{A12FA001-AC4F-418D-AE19-62706E023703}">
                      <ahyp:hlinkClr xmlns:ahyp="http://schemas.microsoft.com/office/drawing/2018/hyperlinkcolor" val="tx"/>
                    </a:ext>
                  </a:extLst>
                </a:hlinkClick>
              </a:rPr>
              <a:t>marineconservation.org.au/coral-bleaching</a:t>
            </a:r>
            <a:r>
              <a:rPr lang="en-US" sz="1341" dirty="0">
                <a:solidFill>
                  <a:schemeClr val="bg1"/>
                </a:solidFill>
                <a:latin typeface="Sofia Pro 2"/>
                <a:ea typeface="Sofia Pro 2"/>
                <a:cs typeface="Sofia Pro 2"/>
                <a:sym typeface="Sofia Pro 2"/>
              </a:rPr>
              <a:t> </a:t>
            </a:r>
          </a:p>
          <a:p>
            <a:pPr marL="442917" lvl="1" indent="-221459" algn="l">
              <a:lnSpc>
                <a:spcPts val="1851"/>
              </a:lnSpc>
            </a:pPr>
            <a:r>
              <a:rPr lang="en-US" sz="1341" u="sng" dirty="0">
                <a:solidFill>
                  <a:schemeClr val="bg1"/>
                </a:solidFill>
                <a:latin typeface="Sofia Pro 2"/>
                <a:ea typeface="Sofia Pro 2"/>
                <a:cs typeface="Sofia Pro 2"/>
                <a:sym typeface="Sofia Pro 2"/>
                <a:hlinkClick r:id="rId12" tooltip="https://www.marineconservation.org.au/fisheries/">
                  <a:extLst>
                    <a:ext uri="{A12FA001-AC4F-418D-AE19-62706E023703}">
                      <ahyp:hlinkClr xmlns:ahyp="http://schemas.microsoft.com/office/drawing/2018/hyperlinkcolor" val="tx"/>
                    </a:ext>
                  </a:extLst>
                </a:hlinkClick>
              </a:rPr>
              <a:t>marineconservation.org.au/fisheries/</a:t>
            </a:r>
            <a:r>
              <a:rPr lang="en-US" sz="1341" dirty="0">
                <a:solidFill>
                  <a:schemeClr val="bg1"/>
                </a:solidFill>
                <a:latin typeface="Sofia Pro 2"/>
                <a:ea typeface="Sofia Pro 2"/>
                <a:cs typeface="Sofia Pro 2"/>
                <a:sym typeface="Sofia Pro 2"/>
              </a:rPr>
              <a:t> </a:t>
            </a:r>
          </a:p>
        </p:txBody>
      </p:sp>
      <p:sp>
        <p:nvSpPr>
          <p:cNvPr id="10" name="Freeform 10">
            <a:extLst>
              <a:ext uri="{FF2B5EF4-FFF2-40B4-BE49-F238E27FC236}">
                <a16:creationId xmlns:a16="http://schemas.microsoft.com/office/drawing/2014/main" id="{9A699DD9-3619-4A01-9678-9F63AA623E15}"/>
              </a:ext>
            </a:extLst>
          </p:cNvPr>
          <p:cNvSpPr/>
          <p:nvPr/>
        </p:nvSpPr>
        <p:spPr>
          <a:xfrm>
            <a:off x="10467493" y="7021985"/>
            <a:ext cx="7820507" cy="3265015"/>
          </a:xfrm>
          <a:custGeom>
            <a:avLst/>
            <a:gdLst/>
            <a:ahLst/>
            <a:cxnLst/>
            <a:rect l="l" t="t" r="r" b="b"/>
            <a:pathLst>
              <a:path w="10874008" h="3540007">
                <a:moveTo>
                  <a:pt x="0" y="0"/>
                </a:moveTo>
                <a:lnTo>
                  <a:pt x="10874008" y="0"/>
                </a:lnTo>
                <a:lnTo>
                  <a:pt x="10874008" y="3540007"/>
                </a:lnTo>
                <a:lnTo>
                  <a:pt x="0" y="3540007"/>
                </a:lnTo>
                <a:lnTo>
                  <a:pt x="0" y="0"/>
                </a:lnTo>
                <a:close/>
              </a:path>
            </a:pathLst>
          </a:custGeom>
          <a:blipFill>
            <a:blip r:embed="rId13"/>
            <a:stretch>
              <a:fillRect l="-2" t="-56942" r="-39043" b="-65365"/>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TextBox 2"/>
          <p:cNvSpPr txBox="1"/>
          <p:nvPr/>
        </p:nvSpPr>
        <p:spPr>
          <a:xfrm>
            <a:off x="457200" y="1866900"/>
            <a:ext cx="17044208" cy="7082516"/>
          </a:xfrm>
          <a:prstGeom prst="rect">
            <a:avLst/>
          </a:prstGeom>
        </p:spPr>
        <p:txBody>
          <a:bodyPr wrap="square" lIns="0" tIns="0" rIns="0" bIns="0" rtlCol="0" anchor="t">
            <a:spAutoFit/>
          </a:bodyPr>
          <a:lstStyle/>
          <a:p>
            <a:pPr marL="712468" lvl="1" indent="-356234" algn="l">
              <a:lnSpc>
                <a:spcPts val="4553"/>
              </a:lnSpc>
              <a:spcBef>
                <a:spcPct val="0"/>
              </a:spcBef>
              <a:buAutoNum type="arabicPeriod"/>
            </a:pPr>
            <a:r>
              <a:rPr lang="en-US" sz="3200" b="1" u="none" strike="noStrike" dirty="0">
                <a:solidFill>
                  <a:srgbClr val="FFFFFF"/>
                </a:solidFill>
                <a:latin typeface="Sofia Pro 2 Bold"/>
                <a:ea typeface="Sofia Pro 2 Bold"/>
                <a:cs typeface="Sofia Pro 2 Bold"/>
                <a:sym typeface="Sofia Pro 2 Bold"/>
              </a:rPr>
              <a:t>Matching activity: </a:t>
            </a:r>
            <a:r>
              <a:rPr lang="en-US" sz="3200" u="none" strike="noStrike" dirty="0">
                <a:solidFill>
                  <a:srgbClr val="FFFFFF"/>
                </a:solidFill>
                <a:latin typeface="Sofia Pro 2"/>
                <a:ea typeface="Sofia Pro 2"/>
                <a:cs typeface="Sofia Pro 2"/>
                <a:sym typeface="Sofia Pro 2"/>
              </a:rPr>
              <a:t>Match threats to solutions (</a:t>
            </a:r>
            <a:r>
              <a:rPr lang="en-US" sz="3200" u="none" strike="noStrike" dirty="0" err="1">
                <a:solidFill>
                  <a:srgbClr val="FFFFFF"/>
                </a:solidFill>
                <a:latin typeface="Sofia Pro 2"/>
                <a:ea typeface="Sofia Pro 2"/>
                <a:cs typeface="Sofia Pro 2"/>
                <a:sym typeface="Sofia Pro 2"/>
              </a:rPr>
              <a:t>eg.</a:t>
            </a:r>
            <a:r>
              <a:rPr lang="en-US" sz="3200" u="none" strike="noStrike" dirty="0">
                <a:solidFill>
                  <a:srgbClr val="FFFFFF"/>
                </a:solidFill>
                <a:latin typeface="Sofia Pro 2"/>
                <a:ea typeface="Sofia Pro 2"/>
                <a:cs typeface="Sofia Pro 2"/>
                <a:sym typeface="Sofia Pro 2"/>
              </a:rPr>
              <a:t> plastic pollution = reduce my plastic consumption / unsustainable fishing = only buying fish from sustainable sources).</a:t>
            </a:r>
          </a:p>
          <a:p>
            <a:pPr algn="l">
              <a:lnSpc>
                <a:spcPts val="3174"/>
              </a:lnSpc>
              <a:spcBef>
                <a:spcPct val="0"/>
              </a:spcBef>
            </a:pPr>
            <a:endParaRPr lang="en-US" sz="3200" u="none" strike="noStrike" dirty="0">
              <a:solidFill>
                <a:srgbClr val="FFFFFF"/>
              </a:solidFill>
              <a:latin typeface="Sofia Pro 2"/>
              <a:ea typeface="Sofia Pro 2"/>
              <a:cs typeface="Sofia Pro 2"/>
              <a:sym typeface="Sofia Pro 2"/>
            </a:endParaRPr>
          </a:p>
          <a:p>
            <a:pPr marL="712468" lvl="1" indent="-356234" algn="l">
              <a:lnSpc>
                <a:spcPts val="4553"/>
              </a:lnSpc>
              <a:spcBef>
                <a:spcPct val="0"/>
              </a:spcBef>
              <a:buAutoNum type="arabicPeriod"/>
            </a:pPr>
            <a:r>
              <a:rPr lang="en-US" sz="3200" b="1" u="none" strike="noStrike" dirty="0">
                <a:solidFill>
                  <a:srgbClr val="FFFFFF"/>
                </a:solidFill>
                <a:latin typeface="Sofia Pro 2 Bold"/>
                <a:ea typeface="Sofia Pro 2 Bold"/>
                <a:cs typeface="Sofia Pro 2 Bold"/>
                <a:sym typeface="Sofia Pro 2 Bold"/>
              </a:rPr>
              <a:t>Ranking activity:</a:t>
            </a:r>
            <a:r>
              <a:rPr lang="en-US" sz="3200" u="none" strike="noStrike" dirty="0">
                <a:solidFill>
                  <a:srgbClr val="FFFFFF"/>
                </a:solidFill>
                <a:latin typeface="Sofia Pro 2"/>
                <a:ea typeface="Sofia Pro 2"/>
                <a:cs typeface="Sofia Pro 2"/>
                <a:sym typeface="Sofia Pro 2"/>
              </a:rPr>
              <a:t> Students rank threats to the GBR from what they think is most damaging to least damaging. They may discuss their reasons why.</a:t>
            </a:r>
          </a:p>
          <a:p>
            <a:pPr algn="l">
              <a:lnSpc>
                <a:spcPts val="3173"/>
              </a:lnSpc>
              <a:spcBef>
                <a:spcPct val="0"/>
              </a:spcBef>
            </a:pPr>
            <a:endParaRPr lang="en-US" sz="3200" u="none" strike="noStrike" dirty="0">
              <a:solidFill>
                <a:srgbClr val="FFFFFF"/>
              </a:solidFill>
              <a:latin typeface="Sofia Pro 2"/>
              <a:ea typeface="Sofia Pro 2"/>
              <a:cs typeface="Sofia Pro 2"/>
              <a:sym typeface="Sofia Pro 2"/>
            </a:endParaRPr>
          </a:p>
          <a:p>
            <a:pPr marL="712468" lvl="1" indent="-356234" algn="l">
              <a:lnSpc>
                <a:spcPts val="4553"/>
              </a:lnSpc>
              <a:spcBef>
                <a:spcPct val="0"/>
              </a:spcBef>
              <a:buAutoNum type="arabicPeriod"/>
            </a:pPr>
            <a:r>
              <a:rPr lang="en-US" sz="3200" b="1" u="none" strike="noStrike" dirty="0">
                <a:solidFill>
                  <a:srgbClr val="FFFFFF"/>
                </a:solidFill>
                <a:latin typeface="Sofia Pro 2 Bold"/>
                <a:ea typeface="Sofia Pro 2 Bold"/>
                <a:cs typeface="Sofia Pro 2 Bold"/>
                <a:sym typeface="Sofia Pro 2 Bold"/>
              </a:rPr>
              <a:t>Solution cards: </a:t>
            </a:r>
            <a:r>
              <a:rPr lang="en-US" sz="3200" u="none" strike="noStrike" dirty="0">
                <a:solidFill>
                  <a:srgbClr val="FFFFFF"/>
                </a:solidFill>
                <a:latin typeface="Sofia Pro 2"/>
                <a:ea typeface="Sofia Pro 2"/>
                <a:cs typeface="Sofia Pro 2"/>
                <a:sym typeface="Sofia Pro 2"/>
              </a:rPr>
              <a:t>In groups, students receive solution cards: Coral nurseries &amp; reef restoration, Water quality improvement, Indigenous Sea Country management, Marine park zoning, Climate action (global) Each group answers: How does this help Ellison Reef specifically? Short-term or long-term solution? Who is responsible?</a:t>
            </a:r>
          </a:p>
          <a:p>
            <a:pPr algn="l">
              <a:lnSpc>
                <a:spcPts val="3173"/>
              </a:lnSpc>
              <a:spcBef>
                <a:spcPct val="0"/>
              </a:spcBef>
            </a:pPr>
            <a:endParaRPr lang="en-US" sz="3200" u="none" strike="noStrike" dirty="0">
              <a:solidFill>
                <a:srgbClr val="FFFFFF"/>
              </a:solidFill>
              <a:latin typeface="Sofia Pro 2"/>
              <a:ea typeface="Sofia Pro 2"/>
              <a:cs typeface="Sofia Pro 2"/>
              <a:sym typeface="Sofia Pro 2"/>
            </a:endParaRPr>
          </a:p>
          <a:p>
            <a:pPr marL="712468" lvl="1" indent="-356234" algn="l">
              <a:lnSpc>
                <a:spcPts val="4553"/>
              </a:lnSpc>
              <a:spcBef>
                <a:spcPct val="0"/>
              </a:spcBef>
              <a:buAutoNum type="arabicPeriod"/>
            </a:pPr>
            <a:r>
              <a:rPr lang="en-US" sz="3200" b="1" u="none" strike="noStrike" dirty="0">
                <a:solidFill>
                  <a:srgbClr val="FFFFFF"/>
                </a:solidFill>
                <a:latin typeface="Sofia Pro 2 Bold"/>
                <a:ea typeface="Sofia Pro 2 Bold"/>
                <a:cs typeface="Sofia Pro 2 Bold"/>
                <a:sym typeface="Sofia Pro 2 Bold"/>
              </a:rPr>
              <a:t>Shark Tank:</a:t>
            </a:r>
            <a:r>
              <a:rPr lang="en-US" sz="3200" u="none" strike="noStrike" dirty="0">
                <a:solidFill>
                  <a:srgbClr val="FFFFFF"/>
                </a:solidFill>
                <a:latin typeface="Sofia Pro 2"/>
                <a:ea typeface="Sofia Pro 2"/>
                <a:cs typeface="Sofia Pro 2"/>
                <a:sym typeface="Sofia Pro 2"/>
              </a:rPr>
              <a:t> Reef Edition. In groups, students pitch one solution</a:t>
            </a:r>
          </a:p>
          <a:p>
            <a:pPr algn="l">
              <a:lnSpc>
                <a:spcPts val="4553"/>
              </a:lnSpc>
              <a:spcBef>
                <a:spcPct val="0"/>
              </a:spcBef>
            </a:pPr>
            <a:r>
              <a:rPr lang="en-US" sz="3200" u="none" strike="noStrike" dirty="0">
                <a:solidFill>
                  <a:srgbClr val="FFFFFF"/>
                </a:solidFill>
                <a:latin typeface="Sofia Pro 2"/>
                <a:ea typeface="Sofia Pro 2"/>
                <a:cs typeface="Sofia Pro 2"/>
                <a:sym typeface="Sofia Pro 2"/>
              </a:rPr>
              <a:t>       in 30 seconds.</a:t>
            </a:r>
          </a:p>
        </p:txBody>
      </p:sp>
      <p:sp>
        <p:nvSpPr>
          <p:cNvPr id="3" name="Freeform 3"/>
          <p:cNvSpPr/>
          <p:nvPr/>
        </p:nvSpPr>
        <p:spPr>
          <a:xfrm>
            <a:off x="14308292" y="522485"/>
            <a:ext cx="3516329" cy="693615"/>
          </a:xfrm>
          <a:custGeom>
            <a:avLst/>
            <a:gdLst/>
            <a:ahLst/>
            <a:cxnLst/>
            <a:rect l="l" t="t" r="r" b="b"/>
            <a:pathLst>
              <a:path w="3516329" h="693615">
                <a:moveTo>
                  <a:pt x="0" y="0"/>
                </a:moveTo>
                <a:lnTo>
                  <a:pt x="3516329" y="0"/>
                </a:lnTo>
                <a:lnTo>
                  <a:pt x="3516329" y="693615"/>
                </a:lnTo>
                <a:lnTo>
                  <a:pt x="0" y="693615"/>
                </a:lnTo>
                <a:lnTo>
                  <a:pt x="0" y="0"/>
                </a:lnTo>
                <a:close/>
              </a:path>
            </a:pathLst>
          </a:custGeom>
          <a:blipFill>
            <a:blip r:embed="rId3"/>
            <a:stretch>
              <a:fillRect/>
            </a:stretch>
          </a:blipFill>
        </p:spPr>
      </p:sp>
      <p:sp>
        <p:nvSpPr>
          <p:cNvPr id="7" name="TextBox 7"/>
          <p:cNvSpPr txBox="1"/>
          <p:nvPr/>
        </p:nvSpPr>
        <p:spPr>
          <a:xfrm>
            <a:off x="689655" y="438150"/>
            <a:ext cx="10892745" cy="971163"/>
          </a:xfrm>
          <a:prstGeom prst="rect">
            <a:avLst/>
          </a:prstGeom>
        </p:spPr>
        <p:txBody>
          <a:bodyPr wrap="square" lIns="0" tIns="0" rIns="0" bIns="0" rtlCol="0" anchor="t">
            <a:spAutoFit/>
          </a:bodyPr>
          <a:lstStyle/>
          <a:p>
            <a:pPr algn="l">
              <a:lnSpc>
                <a:spcPts val="7693"/>
              </a:lnSpc>
              <a:spcBef>
                <a:spcPct val="0"/>
              </a:spcBef>
            </a:pPr>
            <a:r>
              <a:rPr lang="en-US" sz="6411" b="1" u="none" strike="noStrike" dirty="0">
                <a:solidFill>
                  <a:srgbClr val="7EC2EB"/>
                </a:solidFill>
                <a:latin typeface="Paralucent"/>
                <a:ea typeface="Paralucent"/>
                <a:cs typeface="Paralucent"/>
                <a:sym typeface="Paralucent"/>
              </a:rPr>
              <a:t>2. Threats &amp; Solutions</a:t>
            </a:r>
          </a:p>
        </p:txBody>
      </p:sp>
      <p:sp>
        <p:nvSpPr>
          <p:cNvPr id="8" name="Freeform 10">
            <a:extLst>
              <a:ext uri="{FF2B5EF4-FFF2-40B4-BE49-F238E27FC236}">
                <a16:creationId xmlns:a16="http://schemas.microsoft.com/office/drawing/2014/main" id="{80B033EA-F8C6-4873-B42F-A39B42A14E91}"/>
              </a:ext>
            </a:extLst>
          </p:cNvPr>
          <p:cNvSpPr/>
          <p:nvPr/>
        </p:nvSpPr>
        <p:spPr>
          <a:xfrm>
            <a:off x="10467493" y="7021985"/>
            <a:ext cx="7820507" cy="3265015"/>
          </a:xfrm>
          <a:custGeom>
            <a:avLst/>
            <a:gdLst/>
            <a:ahLst/>
            <a:cxnLst/>
            <a:rect l="l" t="t" r="r" b="b"/>
            <a:pathLst>
              <a:path w="10874008" h="3540007">
                <a:moveTo>
                  <a:pt x="0" y="0"/>
                </a:moveTo>
                <a:lnTo>
                  <a:pt x="10874008" y="0"/>
                </a:lnTo>
                <a:lnTo>
                  <a:pt x="10874008" y="3540007"/>
                </a:lnTo>
                <a:lnTo>
                  <a:pt x="0" y="3540007"/>
                </a:lnTo>
                <a:lnTo>
                  <a:pt x="0" y="0"/>
                </a:lnTo>
                <a:close/>
              </a:path>
            </a:pathLst>
          </a:custGeom>
          <a:blipFill>
            <a:blip r:embed="rId4"/>
            <a:stretch>
              <a:fillRect l="-2" t="-56942" r="-39043" b="-65365"/>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TextBox 2"/>
          <p:cNvSpPr txBox="1"/>
          <p:nvPr/>
        </p:nvSpPr>
        <p:spPr>
          <a:xfrm>
            <a:off x="787529" y="548360"/>
            <a:ext cx="13004671" cy="971163"/>
          </a:xfrm>
          <a:prstGeom prst="rect">
            <a:avLst/>
          </a:prstGeom>
        </p:spPr>
        <p:txBody>
          <a:bodyPr wrap="square" lIns="0" tIns="0" rIns="0" bIns="0" rtlCol="0" anchor="t">
            <a:spAutoFit/>
          </a:bodyPr>
          <a:lstStyle/>
          <a:p>
            <a:pPr marL="0" lvl="0" indent="0" algn="l">
              <a:lnSpc>
                <a:spcPts val="7693"/>
              </a:lnSpc>
              <a:spcBef>
                <a:spcPct val="0"/>
              </a:spcBef>
            </a:pPr>
            <a:r>
              <a:rPr lang="en-US" sz="6411" b="1" u="none" strike="noStrike" dirty="0">
                <a:solidFill>
                  <a:srgbClr val="7EC2EB"/>
                </a:solidFill>
                <a:latin typeface="Paralucent"/>
                <a:ea typeface="Paralucent"/>
                <a:cs typeface="Paralucent"/>
                <a:sym typeface="Paralucent"/>
              </a:rPr>
              <a:t>3. Individual &amp; community action</a:t>
            </a:r>
          </a:p>
        </p:txBody>
      </p:sp>
      <p:sp>
        <p:nvSpPr>
          <p:cNvPr id="3" name="TextBox 3"/>
          <p:cNvSpPr txBox="1"/>
          <p:nvPr/>
        </p:nvSpPr>
        <p:spPr>
          <a:xfrm>
            <a:off x="304800" y="2112246"/>
            <a:ext cx="16999597" cy="6003054"/>
          </a:xfrm>
          <a:prstGeom prst="rect">
            <a:avLst/>
          </a:prstGeom>
        </p:spPr>
        <p:txBody>
          <a:bodyPr lIns="0" tIns="0" rIns="0" bIns="0" rtlCol="0" anchor="t">
            <a:spAutoFit/>
          </a:bodyPr>
          <a:lstStyle/>
          <a:p>
            <a:pPr marL="712468" lvl="1" indent="-356234" algn="l">
              <a:lnSpc>
                <a:spcPts val="4553"/>
              </a:lnSpc>
              <a:spcBef>
                <a:spcPct val="0"/>
              </a:spcBef>
              <a:buAutoNum type="arabicPeriod"/>
            </a:pPr>
            <a:r>
              <a:rPr lang="en-US" sz="2800" b="1" u="none" strike="noStrike" dirty="0">
                <a:solidFill>
                  <a:srgbClr val="FFFFFF"/>
                </a:solidFill>
                <a:latin typeface="Sofia Pro 2 Bold"/>
                <a:ea typeface="Sofia Pro 2 Bold"/>
                <a:cs typeface="Sofia Pro 2 Bold"/>
                <a:sym typeface="Sofia Pro 2 Bold"/>
              </a:rPr>
              <a:t>Brainstorm:</a:t>
            </a:r>
            <a:r>
              <a:rPr lang="en-US" sz="2800" u="none" strike="noStrike" dirty="0">
                <a:solidFill>
                  <a:srgbClr val="FFFFFF"/>
                </a:solidFill>
                <a:latin typeface="Sofia Pro 2"/>
                <a:ea typeface="Sofia Pro 2"/>
                <a:cs typeface="Sofia Pro 2"/>
                <a:sym typeface="Sofia Pro 2"/>
              </a:rPr>
              <a:t> What are some other solutions you can think of to preserve the unique environment of the Great Barrier Reef?</a:t>
            </a:r>
          </a:p>
          <a:p>
            <a:pPr algn="l">
              <a:lnSpc>
                <a:spcPts val="3450"/>
              </a:lnSpc>
              <a:spcBef>
                <a:spcPct val="0"/>
              </a:spcBef>
            </a:pPr>
            <a:r>
              <a:rPr lang="en-US" sz="2800" u="none" strike="noStrike" dirty="0">
                <a:solidFill>
                  <a:srgbClr val="FFFFFF"/>
                </a:solidFill>
                <a:latin typeface="Montserrat"/>
                <a:ea typeface="Montserrat"/>
                <a:cs typeface="Montserrat"/>
                <a:sym typeface="Montserrat"/>
              </a:rPr>
              <a:t>       </a:t>
            </a:r>
            <a:r>
              <a:rPr lang="en-US" sz="2000" i="1" u="none" strike="noStrike" dirty="0">
                <a:solidFill>
                  <a:srgbClr val="FFFFFF"/>
                </a:solidFill>
                <a:latin typeface="Montserrat Italics"/>
                <a:ea typeface="Montserrat Italics"/>
                <a:cs typeface="Montserrat Italics"/>
                <a:sym typeface="Montserrat Italics"/>
              </a:rPr>
              <a:t>[Facilitators should encourage students to cover all possible solutions, including reducing plastic, sustainable seafood, </a:t>
            </a:r>
          </a:p>
          <a:p>
            <a:pPr algn="l">
              <a:lnSpc>
                <a:spcPts val="3450"/>
              </a:lnSpc>
              <a:spcBef>
                <a:spcPct val="0"/>
              </a:spcBef>
            </a:pPr>
            <a:r>
              <a:rPr lang="en-US" sz="2000" i="1" dirty="0">
                <a:solidFill>
                  <a:srgbClr val="FFFFFF"/>
                </a:solidFill>
                <a:latin typeface="Montserrat Italics"/>
                <a:ea typeface="Montserrat Italics"/>
                <a:cs typeface="Montserrat Italics"/>
                <a:sym typeface="Montserrat Italics"/>
              </a:rPr>
              <a:t>          </a:t>
            </a:r>
            <a:r>
              <a:rPr lang="en-US" sz="2000" i="1" u="none" strike="noStrike" dirty="0">
                <a:solidFill>
                  <a:srgbClr val="FFFFFF"/>
                </a:solidFill>
                <a:latin typeface="Montserrat Italics"/>
                <a:ea typeface="Montserrat Italics"/>
                <a:cs typeface="Montserrat Italics"/>
                <a:sym typeface="Montserrat Italics"/>
              </a:rPr>
              <a:t>volunteering, donating, signing digital petitions, engaging with local government, supermarket audits and tree </a:t>
            </a:r>
          </a:p>
          <a:p>
            <a:pPr algn="l">
              <a:lnSpc>
                <a:spcPts val="3450"/>
              </a:lnSpc>
              <a:spcBef>
                <a:spcPct val="0"/>
              </a:spcBef>
            </a:pPr>
            <a:r>
              <a:rPr lang="en-US" sz="2000" i="1" dirty="0">
                <a:solidFill>
                  <a:srgbClr val="FFFFFF"/>
                </a:solidFill>
                <a:latin typeface="Montserrat Italics"/>
                <a:ea typeface="Montserrat Italics"/>
                <a:cs typeface="Montserrat Italics"/>
                <a:sym typeface="Montserrat Italics"/>
              </a:rPr>
              <a:t>          </a:t>
            </a:r>
            <a:r>
              <a:rPr lang="en-US" sz="2000" i="1" u="none" strike="noStrike" dirty="0">
                <a:solidFill>
                  <a:srgbClr val="FFFFFF"/>
                </a:solidFill>
                <a:latin typeface="Montserrat Italics"/>
                <a:ea typeface="Montserrat Italics"/>
                <a:cs typeface="Montserrat Italics"/>
                <a:sym typeface="Montserrat Italics"/>
              </a:rPr>
              <a:t>planting/wetland restoration projects].</a:t>
            </a:r>
          </a:p>
          <a:p>
            <a:pPr algn="l">
              <a:lnSpc>
                <a:spcPts val="4553"/>
              </a:lnSpc>
              <a:spcBef>
                <a:spcPct val="0"/>
              </a:spcBef>
            </a:pPr>
            <a:endParaRPr lang="en-US" sz="2800" i="1" u="none" strike="noStrike" dirty="0">
              <a:solidFill>
                <a:srgbClr val="FFFFFF"/>
              </a:solidFill>
              <a:latin typeface="Montserrat Italics"/>
              <a:ea typeface="Montserrat Italics"/>
              <a:cs typeface="Montserrat Italics"/>
              <a:sym typeface="Montserrat Italics"/>
            </a:endParaRPr>
          </a:p>
          <a:p>
            <a:pPr marL="712468" lvl="1" indent="-356234" algn="l">
              <a:lnSpc>
                <a:spcPts val="4553"/>
              </a:lnSpc>
              <a:spcBef>
                <a:spcPct val="0"/>
              </a:spcBef>
              <a:buAutoNum type="arabicPeriod"/>
            </a:pPr>
            <a:r>
              <a:rPr lang="en-US" sz="2800" b="1" u="none" strike="noStrike" dirty="0">
                <a:solidFill>
                  <a:srgbClr val="FFFFFF"/>
                </a:solidFill>
                <a:latin typeface="Sofia Pro 2 Bold"/>
                <a:ea typeface="Sofia Pro 2 Bold"/>
                <a:cs typeface="Sofia Pro 2 Bold"/>
                <a:sym typeface="Sofia Pro 2 Bold"/>
              </a:rPr>
              <a:t>Who is your local Federal MP?</a:t>
            </a:r>
            <a:r>
              <a:rPr lang="en-US" sz="2800" u="none" strike="noStrike" dirty="0">
                <a:solidFill>
                  <a:srgbClr val="FFFFFF"/>
                </a:solidFill>
                <a:latin typeface="Sofia Pro 2"/>
                <a:ea typeface="Sofia Pro 2"/>
                <a:cs typeface="Sofia Pro 2"/>
                <a:sym typeface="Sofia Pro 2"/>
              </a:rPr>
              <a:t> Use this website to find your local Federal MP. Draft an email to your local member outlining the action you would like them to take to conserve the Great Barrier Reef.</a:t>
            </a:r>
          </a:p>
          <a:p>
            <a:pPr algn="l">
              <a:lnSpc>
                <a:spcPts val="4553"/>
              </a:lnSpc>
              <a:spcBef>
                <a:spcPct val="0"/>
              </a:spcBef>
            </a:pPr>
            <a:endParaRPr lang="en-US" sz="2800" u="none" strike="noStrike" dirty="0">
              <a:solidFill>
                <a:srgbClr val="FFFFFF"/>
              </a:solidFill>
              <a:latin typeface="Sofia Pro 2"/>
              <a:ea typeface="Sofia Pro 2"/>
              <a:cs typeface="Sofia Pro 2"/>
              <a:sym typeface="Sofia Pro 2"/>
            </a:endParaRPr>
          </a:p>
          <a:p>
            <a:pPr marL="712468" lvl="1" indent="-356234" algn="l">
              <a:lnSpc>
                <a:spcPts val="4553"/>
              </a:lnSpc>
              <a:spcBef>
                <a:spcPct val="0"/>
              </a:spcBef>
              <a:buAutoNum type="arabicPeriod"/>
            </a:pPr>
            <a:r>
              <a:rPr lang="en-US" sz="2800" b="1" u="none" strike="noStrike" dirty="0">
                <a:solidFill>
                  <a:srgbClr val="FFFFFF"/>
                </a:solidFill>
                <a:latin typeface="Sofia Pro 2 Bold"/>
                <a:ea typeface="Sofia Pro 2 Bold"/>
                <a:cs typeface="Sofia Pro 2 Bold"/>
                <a:sym typeface="Sofia Pro 2 Bold"/>
              </a:rPr>
              <a:t>Design a board game</a:t>
            </a:r>
            <a:r>
              <a:rPr lang="en-US" sz="2800" u="none" strike="noStrike" dirty="0">
                <a:solidFill>
                  <a:srgbClr val="FFFFFF"/>
                </a:solidFill>
                <a:latin typeface="Sofia Pro 2"/>
                <a:ea typeface="Sofia Pro 2"/>
                <a:cs typeface="Sofia Pro 2"/>
                <a:sym typeface="Sofia Pro 2"/>
              </a:rPr>
              <a:t> for students your age to play that brings together </a:t>
            </a:r>
          </a:p>
          <a:p>
            <a:pPr algn="l">
              <a:lnSpc>
                <a:spcPts val="4553"/>
              </a:lnSpc>
              <a:spcBef>
                <a:spcPct val="0"/>
              </a:spcBef>
            </a:pPr>
            <a:r>
              <a:rPr lang="en-US" sz="2800" u="none" strike="noStrike" dirty="0">
                <a:solidFill>
                  <a:srgbClr val="FFFFFF"/>
                </a:solidFill>
                <a:latin typeface="Sofia Pro 2"/>
                <a:ea typeface="Sofia Pro 2"/>
                <a:cs typeface="Sofia Pro 2"/>
                <a:sym typeface="Sofia Pro 2"/>
              </a:rPr>
              <a:t>       everything you have learnt about protecting the Great Barrier Reef.</a:t>
            </a:r>
          </a:p>
        </p:txBody>
      </p:sp>
      <p:sp>
        <p:nvSpPr>
          <p:cNvPr id="4" name="Freeform 4"/>
          <p:cNvSpPr/>
          <p:nvPr/>
        </p:nvSpPr>
        <p:spPr>
          <a:xfrm>
            <a:off x="14308292" y="522485"/>
            <a:ext cx="3516329" cy="693615"/>
          </a:xfrm>
          <a:custGeom>
            <a:avLst/>
            <a:gdLst/>
            <a:ahLst/>
            <a:cxnLst/>
            <a:rect l="l" t="t" r="r" b="b"/>
            <a:pathLst>
              <a:path w="3516329" h="693615">
                <a:moveTo>
                  <a:pt x="0" y="0"/>
                </a:moveTo>
                <a:lnTo>
                  <a:pt x="3516329" y="0"/>
                </a:lnTo>
                <a:lnTo>
                  <a:pt x="3516329" y="693615"/>
                </a:lnTo>
                <a:lnTo>
                  <a:pt x="0" y="693615"/>
                </a:lnTo>
                <a:lnTo>
                  <a:pt x="0" y="0"/>
                </a:lnTo>
                <a:close/>
              </a:path>
            </a:pathLst>
          </a:custGeom>
          <a:blipFill>
            <a:blip r:embed="rId3"/>
            <a:stretch>
              <a:fillRect/>
            </a:stretch>
          </a:blipFill>
        </p:spPr>
      </p:sp>
      <p:sp>
        <p:nvSpPr>
          <p:cNvPr id="8" name="TextBox 8"/>
          <p:cNvSpPr txBox="1"/>
          <p:nvPr/>
        </p:nvSpPr>
        <p:spPr>
          <a:xfrm>
            <a:off x="787529" y="9539669"/>
            <a:ext cx="15735313" cy="212430"/>
          </a:xfrm>
          <a:prstGeom prst="rect">
            <a:avLst/>
          </a:prstGeom>
        </p:spPr>
        <p:txBody>
          <a:bodyPr lIns="0" tIns="0" rIns="0" bIns="0" rtlCol="0" anchor="t">
            <a:spAutoFit/>
          </a:bodyPr>
          <a:lstStyle/>
          <a:p>
            <a:pPr algn="l">
              <a:lnSpc>
                <a:spcPts val="1819"/>
              </a:lnSpc>
            </a:pPr>
            <a:r>
              <a:rPr lang="en-US" sz="1299" dirty="0">
                <a:solidFill>
                  <a:srgbClr val="2FBCB2">
                    <a:alpha val="67843"/>
                  </a:srgbClr>
                </a:solidFill>
                <a:latin typeface="Sofia Pro 1"/>
                <a:ea typeface="Sofia Pro 1"/>
                <a:cs typeface="Sofia Pro 1"/>
                <a:sym typeface="Sofia Pro 1"/>
              </a:rPr>
              <a:t>Sources: </a:t>
            </a:r>
            <a:r>
              <a:rPr lang="en-US" sz="1299" u="sng" dirty="0">
                <a:solidFill>
                  <a:schemeClr val="bg1">
                    <a:alpha val="67843"/>
                  </a:schemeClr>
                </a:solidFill>
                <a:latin typeface="Sofia Pro 1"/>
                <a:ea typeface="Sofia Pro 1"/>
                <a:cs typeface="Sofia Pro 1"/>
                <a:sym typeface="Sofia Pro 1"/>
                <a:hlinkClick r:id="rId4" tooltip="https://www.abc.net.au/education/abc-730-ellison-reef-has-it-been-saved/14006580">
                  <a:extLst>
                    <a:ext uri="{A12FA001-AC4F-418D-AE19-62706E023703}">
                      <ahyp:hlinkClr xmlns:ahyp="http://schemas.microsoft.com/office/drawing/2018/hyperlinkcolor" val="tx"/>
                    </a:ext>
                  </a:extLst>
                </a:hlinkClick>
              </a:rPr>
              <a:t>abc.net.au/education/abc-730-ellison-reef-has-it-been-saved/14006580</a:t>
            </a:r>
            <a:r>
              <a:rPr lang="en-US" sz="1299" dirty="0">
                <a:solidFill>
                  <a:schemeClr val="bg1">
                    <a:alpha val="67843"/>
                  </a:schemeClr>
                </a:solidFill>
                <a:latin typeface="Sofia Pro 1"/>
                <a:ea typeface="Sofia Pro 1"/>
                <a:cs typeface="Sofia Pro 1"/>
                <a:sym typeface="Sofia Pro 1"/>
              </a:rPr>
              <a:t>   </a:t>
            </a:r>
          </a:p>
        </p:txBody>
      </p:sp>
      <p:sp>
        <p:nvSpPr>
          <p:cNvPr id="9" name="Freeform 10">
            <a:extLst>
              <a:ext uri="{FF2B5EF4-FFF2-40B4-BE49-F238E27FC236}">
                <a16:creationId xmlns:a16="http://schemas.microsoft.com/office/drawing/2014/main" id="{7745154E-A9D5-46B2-A0EF-C5B9BAA47689}"/>
              </a:ext>
            </a:extLst>
          </p:cNvPr>
          <p:cNvSpPr/>
          <p:nvPr/>
        </p:nvSpPr>
        <p:spPr>
          <a:xfrm>
            <a:off x="10467493" y="7021985"/>
            <a:ext cx="7820507" cy="3265015"/>
          </a:xfrm>
          <a:custGeom>
            <a:avLst/>
            <a:gdLst/>
            <a:ahLst/>
            <a:cxnLst/>
            <a:rect l="l" t="t" r="r" b="b"/>
            <a:pathLst>
              <a:path w="10874008" h="3540007">
                <a:moveTo>
                  <a:pt x="0" y="0"/>
                </a:moveTo>
                <a:lnTo>
                  <a:pt x="10874008" y="0"/>
                </a:lnTo>
                <a:lnTo>
                  <a:pt x="10874008" y="3540007"/>
                </a:lnTo>
                <a:lnTo>
                  <a:pt x="0" y="3540007"/>
                </a:lnTo>
                <a:lnTo>
                  <a:pt x="0" y="0"/>
                </a:lnTo>
                <a:close/>
              </a:path>
            </a:pathLst>
          </a:custGeom>
          <a:blipFill>
            <a:blip r:embed="rId5"/>
            <a:stretch>
              <a:fillRect l="-2" t="-56942" r="-39043" b="-65365"/>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TextBox 2"/>
          <p:cNvSpPr txBox="1"/>
          <p:nvPr/>
        </p:nvSpPr>
        <p:spPr>
          <a:xfrm>
            <a:off x="787529" y="548360"/>
            <a:ext cx="13438829" cy="971163"/>
          </a:xfrm>
          <a:prstGeom prst="rect">
            <a:avLst/>
          </a:prstGeom>
        </p:spPr>
        <p:txBody>
          <a:bodyPr wrap="square" lIns="0" tIns="0" rIns="0" bIns="0" rtlCol="0" anchor="t">
            <a:spAutoFit/>
          </a:bodyPr>
          <a:lstStyle/>
          <a:p>
            <a:pPr marL="0" lvl="0" indent="0" algn="l">
              <a:lnSpc>
                <a:spcPts val="7693"/>
              </a:lnSpc>
              <a:spcBef>
                <a:spcPct val="0"/>
              </a:spcBef>
            </a:pPr>
            <a:r>
              <a:rPr lang="en-US" sz="6411" b="1" u="none" strike="noStrike">
                <a:solidFill>
                  <a:srgbClr val="7EC2EB"/>
                </a:solidFill>
                <a:latin typeface="Paralucent"/>
                <a:ea typeface="Paralucent"/>
                <a:cs typeface="Paralucent"/>
                <a:sym typeface="Paralucent"/>
              </a:rPr>
              <a:t>3. Individual &amp; community action</a:t>
            </a:r>
          </a:p>
        </p:txBody>
      </p:sp>
      <p:sp>
        <p:nvSpPr>
          <p:cNvPr id="3" name="TextBox 3"/>
          <p:cNvSpPr txBox="1"/>
          <p:nvPr/>
        </p:nvSpPr>
        <p:spPr>
          <a:xfrm>
            <a:off x="538571" y="1928431"/>
            <a:ext cx="16999597" cy="7028206"/>
          </a:xfrm>
          <a:prstGeom prst="rect">
            <a:avLst/>
          </a:prstGeom>
        </p:spPr>
        <p:txBody>
          <a:bodyPr lIns="0" tIns="0" rIns="0" bIns="0" rtlCol="0" anchor="t">
            <a:spAutoFit/>
          </a:bodyPr>
          <a:lstStyle/>
          <a:p>
            <a:pPr marL="712468" lvl="1" indent="-356234" algn="l">
              <a:lnSpc>
                <a:spcPts val="4553"/>
              </a:lnSpc>
              <a:spcBef>
                <a:spcPct val="0"/>
              </a:spcBef>
              <a:buAutoNum type="arabicPeriod"/>
            </a:pPr>
            <a:r>
              <a:rPr lang="en-US" sz="3200" u="none" dirty="0">
                <a:solidFill>
                  <a:srgbClr val="FFFFFF"/>
                </a:solidFill>
                <a:latin typeface="Sofia Pro 2"/>
                <a:ea typeface="Sofia Pro 2"/>
                <a:cs typeface="Sofia Pro 2"/>
                <a:sym typeface="Sofia Pro 2"/>
              </a:rPr>
              <a:t>Are there any tree planting or wetland restoration projects occurring in your local area? </a:t>
            </a:r>
            <a:r>
              <a:rPr lang="en-US" sz="3200" b="1" u="none" dirty="0">
                <a:solidFill>
                  <a:srgbClr val="FFFFFF"/>
                </a:solidFill>
                <a:latin typeface="Sofia Pro 2 Bold"/>
                <a:ea typeface="Sofia Pro 2 Bold"/>
                <a:cs typeface="Sofia Pro 2 Bold"/>
                <a:sym typeface="Sofia Pro 2 Bold"/>
              </a:rPr>
              <a:t>Conduct research</a:t>
            </a:r>
            <a:r>
              <a:rPr lang="en-US" sz="3200" u="none" dirty="0">
                <a:solidFill>
                  <a:srgbClr val="FFFFFF"/>
                </a:solidFill>
                <a:latin typeface="Sofia Pro 2"/>
                <a:ea typeface="Sofia Pro 2"/>
                <a:cs typeface="Sofia Pro 2"/>
                <a:sym typeface="Sofia Pro 2"/>
              </a:rPr>
              <a:t> through your local council and take part in grassroots volunteering opportunities available to you.</a:t>
            </a:r>
          </a:p>
          <a:p>
            <a:pPr algn="l">
              <a:lnSpc>
                <a:spcPts val="4553"/>
              </a:lnSpc>
              <a:spcBef>
                <a:spcPct val="0"/>
              </a:spcBef>
            </a:pPr>
            <a:endParaRPr lang="en-US" sz="3200" u="none" dirty="0">
              <a:solidFill>
                <a:srgbClr val="FFFFFF"/>
              </a:solidFill>
              <a:latin typeface="Sofia Pro 2"/>
              <a:ea typeface="Sofia Pro 2"/>
              <a:cs typeface="Sofia Pro 2"/>
              <a:sym typeface="Sofia Pro 2"/>
            </a:endParaRPr>
          </a:p>
          <a:p>
            <a:pPr marL="712468" lvl="1" indent="-356234" algn="l">
              <a:lnSpc>
                <a:spcPts val="4553"/>
              </a:lnSpc>
              <a:spcBef>
                <a:spcPct val="0"/>
              </a:spcBef>
              <a:buAutoNum type="arabicPeriod"/>
            </a:pPr>
            <a:r>
              <a:rPr lang="en-US" sz="3200" b="1" u="none" dirty="0">
                <a:solidFill>
                  <a:srgbClr val="FFFFFF"/>
                </a:solidFill>
                <a:latin typeface="Sofia Pro 2 Bold"/>
                <a:ea typeface="Sofia Pro 2 Bold"/>
                <a:cs typeface="Sofia Pro 2 Bold"/>
                <a:sym typeface="Sofia Pro 2 Bold"/>
              </a:rPr>
              <a:t>Have a look</a:t>
            </a:r>
            <a:r>
              <a:rPr lang="en-US" sz="3200" u="none" dirty="0">
                <a:solidFill>
                  <a:srgbClr val="FFFFFF"/>
                </a:solidFill>
                <a:latin typeface="Sofia Pro 2"/>
                <a:ea typeface="Sofia Pro 2"/>
                <a:cs typeface="Sofia Pro 2"/>
                <a:sym typeface="Sofia Pro 2"/>
              </a:rPr>
              <a:t> at the Australian Marine Conservation Society Fight for Our Reef Take Action page. Send a message or add your name to a cause of your choice - with your teacher and guardian’s permission of course!</a:t>
            </a:r>
          </a:p>
          <a:p>
            <a:pPr algn="l">
              <a:lnSpc>
                <a:spcPts val="4553"/>
              </a:lnSpc>
              <a:spcBef>
                <a:spcPct val="0"/>
              </a:spcBef>
            </a:pPr>
            <a:endParaRPr lang="en-US" sz="3200" u="none" dirty="0">
              <a:solidFill>
                <a:srgbClr val="FFFFFF"/>
              </a:solidFill>
              <a:latin typeface="Sofia Pro 2"/>
              <a:ea typeface="Sofia Pro 2"/>
              <a:cs typeface="Sofia Pro 2"/>
              <a:sym typeface="Sofia Pro 2"/>
            </a:endParaRPr>
          </a:p>
          <a:p>
            <a:pPr marL="712468" lvl="1" indent="-356234" algn="l">
              <a:lnSpc>
                <a:spcPts val="4553"/>
              </a:lnSpc>
              <a:spcBef>
                <a:spcPct val="0"/>
              </a:spcBef>
              <a:buAutoNum type="arabicPeriod"/>
            </a:pPr>
            <a:r>
              <a:rPr lang="en-US" sz="3200" u="none" dirty="0">
                <a:solidFill>
                  <a:srgbClr val="FFFFFF"/>
                </a:solidFill>
                <a:latin typeface="Sofia Pro 2"/>
                <a:ea typeface="Sofia Pro 2"/>
                <a:cs typeface="Sofia Pro 2"/>
                <a:sym typeface="Sofia Pro 2"/>
              </a:rPr>
              <a:t>The film mentions the work of “citizen scientists.” </a:t>
            </a:r>
            <a:r>
              <a:rPr lang="en-US" sz="3200" b="1" u="none" dirty="0">
                <a:solidFill>
                  <a:srgbClr val="FFFFFF"/>
                </a:solidFill>
                <a:latin typeface="Sofia Pro 2 Bold"/>
                <a:ea typeface="Sofia Pro 2 Bold"/>
                <a:cs typeface="Sofia Pro 2 Bold"/>
                <a:sym typeface="Sofia Pro 2 Bold"/>
              </a:rPr>
              <a:t>What is a citizen scientist?</a:t>
            </a:r>
            <a:r>
              <a:rPr lang="en-US" sz="3200" u="none" dirty="0">
                <a:solidFill>
                  <a:srgbClr val="FFFFFF"/>
                </a:solidFill>
                <a:latin typeface="Sofia Pro 2"/>
                <a:ea typeface="Sofia Pro 2"/>
                <a:cs typeface="Sofia Pro 2"/>
                <a:sym typeface="Sofia Pro 2"/>
              </a:rPr>
              <a:t> </a:t>
            </a:r>
          </a:p>
          <a:p>
            <a:pPr marL="356234" lvl="1" algn="l">
              <a:lnSpc>
                <a:spcPts val="4553"/>
              </a:lnSpc>
              <a:spcBef>
                <a:spcPct val="0"/>
              </a:spcBef>
            </a:pPr>
            <a:r>
              <a:rPr lang="en-US" sz="3200" u="none" dirty="0">
                <a:solidFill>
                  <a:srgbClr val="FFFFFF"/>
                </a:solidFill>
                <a:latin typeface="Sofia Pro 2"/>
                <a:ea typeface="Sofia Pro 2"/>
                <a:cs typeface="Sofia Pro 2"/>
                <a:sym typeface="Sofia Pro 2"/>
              </a:rPr>
              <a:t>   Are there any citizen scientist projects that you could be a part of in </a:t>
            </a:r>
          </a:p>
          <a:p>
            <a:pPr marL="356234" lvl="1" algn="l">
              <a:lnSpc>
                <a:spcPts val="4553"/>
              </a:lnSpc>
              <a:spcBef>
                <a:spcPct val="0"/>
              </a:spcBef>
            </a:pPr>
            <a:r>
              <a:rPr lang="en-US" sz="3200" dirty="0">
                <a:solidFill>
                  <a:srgbClr val="FFFFFF"/>
                </a:solidFill>
                <a:latin typeface="Sofia Pro 2"/>
                <a:ea typeface="Sofia Pro 2"/>
                <a:cs typeface="Sofia Pro 2"/>
                <a:sym typeface="Sofia Pro 2"/>
              </a:rPr>
              <a:t>   </a:t>
            </a:r>
            <a:r>
              <a:rPr lang="en-US" sz="3200" u="none" dirty="0">
                <a:solidFill>
                  <a:srgbClr val="FFFFFF"/>
                </a:solidFill>
                <a:latin typeface="Sofia Pro 2"/>
                <a:ea typeface="Sofia Pro 2"/>
                <a:cs typeface="Sofia Pro 2"/>
                <a:sym typeface="Sofia Pro 2"/>
              </a:rPr>
              <a:t>yo</a:t>
            </a:r>
            <a:r>
              <a:rPr lang="en-US" sz="3200" dirty="0">
                <a:solidFill>
                  <a:srgbClr val="FFFFFF"/>
                </a:solidFill>
                <a:latin typeface="Sofia Pro 2"/>
                <a:ea typeface="Sofia Pro 2"/>
                <a:cs typeface="Sofia Pro 2"/>
                <a:sym typeface="Sofia Pro 2"/>
              </a:rPr>
              <a:t>ur </a:t>
            </a:r>
            <a:r>
              <a:rPr lang="en-US" sz="3200" u="none" dirty="0">
                <a:solidFill>
                  <a:srgbClr val="FFFFFF"/>
                </a:solidFill>
                <a:latin typeface="Sofia Pro 2"/>
                <a:ea typeface="Sofia Pro 2"/>
                <a:cs typeface="Sofia Pro 2"/>
                <a:sym typeface="Sofia Pro 2"/>
              </a:rPr>
              <a:t>local area? How could you find out about them?</a:t>
            </a:r>
          </a:p>
          <a:p>
            <a:pPr algn="l">
              <a:lnSpc>
                <a:spcPts val="4553"/>
              </a:lnSpc>
              <a:spcBef>
                <a:spcPct val="0"/>
              </a:spcBef>
            </a:pPr>
            <a:endParaRPr lang="en-US" sz="3200" u="none" dirty="0">
              <a:solidFill>
                <a:srgbClr val="FFFFFF"/>
              </a:solidFill>
              <a:latin typeface="Sofia Pro 2"/>
              <a:ea typeface="Sofia Pro 2"/>
              <a:cs typeface="Sofia Pro 2"/>
              <a:sym typeface="Sofia Pro 2"/>
            </a:endParaRPr>
          </a:p>
        </p:txBody>
      </p:sp>
      <p:sp>
        <p:nvSpPr>
          <p:cNvPr id="4" name="Freeform 4"/>
          <p:cNvSpPr/>
          <p:nvPr/>
        </p:nvSpPr>
        <p:spPr>
          <a:xfrm>
            <a:off x="14308292" y="522485"/>
            <a:ext cx="3516329" cy="693615"/>
          </a:xfrm>
          <a:custGeom>
            <a:avLst/>
            <a:gdLst/>
            <a:ahLst/>
            <a:cxnLst/>
            <a:rect l="l" t="t" r="r" b="b"/>
            <a:pathLst>
              <a:path w="3516329" h="693615">
                <a:moveTo>
                  <a:pt x="0" y="0"/>
                </a:moveTo>
                <a:lnTo>
                  <a:pt x="3516329" y="0"/>
                </a:lnTo>
                <a:lnTo>
                  <a:pt x="3516329" y="693615"/>
                </a:lnTo>
                <a:lnTo>
                  <a:pt x="0" y="693615"/>
                </a:lnTo>
                <a:lnTo>
                  <a:pt x="0" y="0"/>
                </a:lnTo>
                <a:close/>
              </a:path>
            </a:pathLst>
          </a:custGeom>
          <a:blipFill>
            <a:blip r:embed="rId3"/>
            <a:stretch>
              <a:fillRect/>
            </a:stretch>
          </a:blipFill>
        </p:spPr>
      </p:sp>
      <p:sp>
        <p:nvSpPr>
          <p:cNvPr id="5" name="TextBox 5"/>
          <p:cNvSpPr txBox="1"/>
          <p:nvPr/>
        </p:nvSpPr>
        <p:spPr>
          <a:xfrm>
            <a:off x="787529" y="9539669"/>
            <a:ext cx="15735313" cy="212430"/>
          </a:xfrm>
          <a:prstGeom prst="rect">
            <a:avLst/>
          </a:prstGeom>
        </p:spPr>
        <p:txBody>
          <a:bodyPr lIns="0" tIns="0" rIns="0" bIns="0" rtlCol="0" anchor="t">
            <a:spAutoFit/>
          </a:bodyPr>
          <a:lstStyle/>
          <a:p>
            <a:pPr algn="l">
              <a:lnSpc>
                <a:spcPts val="1819"/>
              </a:lnSpc>
            </a:pPr>
            <a:r>
              <a:rPr lang="en-US" sz="1299" dirty="0">
                <a:solidFill>
                  <a:srgbClr val="2FBCB2">
                    <a:alpha val="67843"/>
                  </a:srgbClr>
                </a:solidFill>
                <a:latin typeface="Sofia Pro 1"/>
                <a:ea typeface="Sofia Pro 1"/>
                <a:cs typeface="Sofia Pro 1"/>
                <a:sym typeface="Sofia Pro 1"/>
              </a:rPr>
              <a:t>Sources: </a:t>
            </a:r>
            <a:r>
              <a:rPr lang="en-US" sz="1299" u="sng" dirty="0">
                <a:solidFill>
                  <a:schemeClr val="bg1">
                    <a:alpha val="67843"/>
                  </a:schemeClr>
                </a:solidFill>
                <a:latin typeface="Sofia Pro 1"/>
                <a:ea typeface="Sofia Pro 1"/>
                <a:cs typeface="Sofia Pro 1"/>
                <a:sym typeface="Sofia Pro 1"/>
                <a:hlinkClick r:id="rId4" tooltip="https://www.abc.net.au/education/abc-730-ellison-reef-has-it-been-saved/14006580">
                  <a:extLst>
                    <a:ext uri="{A12FA001-AC4F-418D-AE19-62706E023703}">
                      <ahyp:hlinkClr xmlns:ahyp="http://schemas.microsoft.com/office/drawing/2018/hyperlinkcolor" val="tx"/>
                    </a:ext>
                  </a:extLst>
                </a:hlinkClick>
              </a:rPr>
              <a:t>abc.net.au/education/abc-730-ellison-reef-has-it-been-saved/14006580</a:t>
            </a:r>
            <a:r>
              <a:rPr lang="en-US" sz="1299" dirty="0">
                <a:solidFill>
                  <a:schemeClr val="bg1">
                    <a:alpha val="67843"/>
                  </a:schemeClr>
                </a:solidFill>
                <a:latin typeface="Sofia Pro 1"/>
                <a:ea typeface="Sofia Pro 1"/>
                <a:cs typeface="Sofia Pro 1"/>
                <a:sym typeface="Sofia Pro 1"/>
              </a:rPr>
              <a:t>   </a:t>
            </a:r>
          </a:p>
        </p:txBody>
      </p:sp>
      <p:sp>
        <p:nvSpPr>
          <p:cNvPr id="9" name="Freeform 10">
            <a:extLst>
              <a:ext uri="{FF2B5EF4-FFF2-40B4-BE49-F238E27FC236}">
                <a16:creationId xmlns:a16="http://schemas.microsoft.com/office/drawing/2014/main" id="{6CCA4C5C-3538-4429-8038-E6F03AF5B62F}"/>
              </a:ext>
            </a:extLst>
          </p:cNvPr>
          <p:cNvSpPr/>
          <p:nvPr/>
        </p:nvSpPr>
        <p:spPr>
          <a:xfrm>
            <a:off x="10467493" y="7021985"/>
            <a:ext cx="7820507" cy="3265015"/>
          </a:xfrm>
          <a:custGeom>
            <a:avLst/>
            <a:gdLst/>
            <a:ahLst/>
            <a:cxnLst/>
            <a:rect l="l" t="t" r="r" b="b"/>
            <a:pathLst>
              <a:path w="10874008" h="3540007">
                <a:moveTo>
                  <a:pt x="0" y="0"/>
                </a:moveTo>
                <a:lnTo>
                  <a:pt x="10874008" y="0"/>
                </a:lnTo>
                <a:lnTo>
                  <a:pt x="10874008" y="3540007"/>
                </a:lnTo>
                <a:lnTo>
                  <a:pt x="0" y="3540007"/>
                </a:lnTo>
                <a:lnTo>
                  <a:pt x="0" y="0"/>
                </a:lnTo>
                <a:close/>
              </a:path>
            </a:pathLst>
          </a:custGeom>
          <a:blipFill>
            <a:blip r:embed="rId5"/>
            <a:stretch>
              <a:fillRect l="-2" t="-56942" r="-39043" b="-65365"/>
            </a:stretch>
          </a:blipFill>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E2A58"/>
        </a:solidFill>
        <a:effectLst/>
      </p:bgPr>
    </p:bg>
    <p:spTree>
      <p:nvGrpSpPr>
        <p:cNvPr id="1" name=""/>
        <p:cNvGrpSpPr/>
        <p:nvPr/>
      </p:nvGrpSpPr>
      <p:grpSpPr>
        <a:xfrm>
          <a:off x="0" y="0"/>
          <a:ext cx="0" cy="0"/>
          <a:chOff x="0" y="0"/>
          <a:chExt cx="0" cy="0"/>
        </a:xfrm>
      </p:grpSpPr>
      <p:sp>
        <p:nvSpPr>
          <p:cNvPr id="2" name="TextBox 2"/>
          <p:cNvSpPr txBox="1"/>
          <p:nvPr/>
        </p:nvSpPr>
        <p:spPr>
          <a:xfrm>
            <a:off x="808782" y="530300"/>
            <a:ext cx="10087817" cy="971163"/>
          </a:xfrm>
          <a:prstGeom prst="rect">
            <a:avLst/>
          </a:prstGeom>
        </p:spPr>
        <p:txBody>
          <a:bodyPr wrap="square" lIns="0" tIns="0" rIns="0" bIns="0" rtlCol="0" anchor="t">
            <a:spAutoFit/>
          </a:bodyPr>
          <a:lstStyle/>
          <a:p>
            <a:pPr marL="0" lvl="0" indent="0" algn="l">
              <a:lnSpc>
                <a:spcPts val="7693"/>
              </a:lnSpc>
              <a:spcBef>
                <a:spcPct val="0"/>
              </a:spcBef>
            </a:pPr>
            <a:r>
              <a:rPr lang="en-US" sz="6411" b="1" u="none" strike="noStrike" dirty="0">
                <a:solidFill>
                  <a:srgbClr val="7EC2EB"/>
                </a:solidFill>
                <a:latin typeface="Paralucent"/>
                <a:ea typeface="Paralucent"/>
                <a:cs typeface="Paralucent"/>
                <a:sym typeface="Paralucent"/>
              </a:rPr>
              <a:t>4. Creating a coral reef</a:t>
            </a:r>
          </a:p>
        </p:txBody>
      </p:sp>
      <p:sp>
        <p:nvSpPr>
          <p:cNvPr id="3" name="TextBox 3"/>
          <p:cNvSpPr txBox="1"/>
          <p:nvPr/>
        </p:nvSpPr>
        <p:spPr>
          <a:xfrm>
            <a:off x="9135717" y="2419373"/>
            <a:ext cx="7966669" cy="6315837"/>
          </a:xfrm>
          <a:prstGeom prst="rect">
            <a:avLst/>
          </a:prstGeom>
        </p:spPr>
        <p:txBody>
          <a:bodyPr lIns="0" tIns="0" rIns="0" bIns="0" rtlCol="0" anchor="t">
            <a:spAutoFit/>
          </a:bodyPr>
          <a:lstStyle/>
          <a:p>
            <a:pPr algn="l">
              <a:lnSpc>
                <a:spcPts val="4553"/>
              </a:lnSpc>
            </a:pPr>
            <a:r>
              <a:rPr lang="en-US" sz="3299">
                <a:solidFill>
                  <a:srgbClr val="FFFFFF"/>
                </a:solidFill>
                <a:latin typeface="Sofia Pro 2"/>
                <a:ea typeface="Sofia Pro 2"/>
                <a:cs typeface="Sofia Pro 2"/>
                <a:sym typeface="Sofia Pro 2"/>
              </a:rPr>
              <a:t>Students create coral or marine life from various craft resources: crepe paper, pipe cleaners, feathers, coloured paper etc.</a:t>
            </a:r>
          </a:p>
          <a:p>
            <a:pPr algn="l">
              <a:lnSpc>
                <a:spcPts val="4553"/>
              </a:lnSpc>
            </a:pPr>
            <a:endParaRPr lang="en-US" sz="3299">
              <a:solidFill>
                <a:srgbClr val="FFFFFF"/>
              </a:solidFill>
              <a:latin typeface="Sofia Pro 2"/>
              <a:ea typeface="Sofia Pro 2"/>
              <a:cs typeface="Sofia Pro 2"/>
              <a:sym typeface="Sofia Pro 2"/>
            </a:endParaRPr>
          </a:p>
          <a:p>
            <a:pPr algn="l">
              <a:lnSpc>
                <a:spcPts val="4553"/>
              </a:lnSpc>
            </a:pPr>
            <a:r>
              <a:rPr lang="en-US" sz="3299">
                <a:solidFill>
                  <a:srgbClr val="FFFFFF"/>
                </a:solidFill>
                <a:latin typeface="Sofia Pro 2"/>
                <a:ea typeface="Sofia Pro 2"/>
                <a:cs typeface="Sofia Pro 2"/>
                <a:sym typeface="Sofia Pro 2"/>
              </a:rPr>
              <a:t>They may add their creation to a “reef wall” within the classroom.</a:t>
            </a:r>
          </a:p>
          <a:p>
            <a:pPr algn="l">
              <a:lnSpc>
                <a:spcPts val="4553"/>
              </a:lnSpc>
            </a:pPr>
            <a:endParaRPr lang="en-US" sz="3299">
              <a:solidFill>
                <a:srgbClr val="FFFFFF"/>
              </a:solidFill>
              <a:latin typeface="Sofia Pro 2"/>
              <a:ea typeface="Sofia Pro 2"/>
              <a:cs typeface="Sofia Pro 2"/>
              <a:sym typeface="Sofia Pro 2"/>
            </a:endParaRPr>
          </a:p>
          <a:p>
            <a:pPr algn="l">
              <a:lnSpc>
                <a:spcPts val="4553"/>
              </a:lnSpc>
            </a:pPr>
            <a:r>
              <a:rPr lang="en-US" sz="3299" b="1">
                <a:solidFill>
                  <a:srgbClr val="7EC2EB"/>
                </a:solidFill>
                <a:latin typeface="Sofia Pro 2 Bold"/>
                <a:ea typeface="Sofia Pro 2 Bold"/>
                <a:cs typeface="Sofia Pro 2 Bold"/>
                <a:sym typeface="Sofia Pro 2 Bold"/>
              </a:rPr>
              <a:t>On each creation, they will write one action they commit to taking to preserve marine life / the Great Barrier Reef specifically. </a:t>
            </a:r>
          </a:p>
        </p:txBody>
      </p:sp>
      <p:grpSp>
        <p:nvGrpSpPr>
          <p:cNvPr id="4" name="Group 4"/>
          <p:cNvGrpSpPr/>
          <p:nvPr/>
        </p:nvGrpSpPr>
        <p:grpSpPr>
          <a:xfrm>
            <a:off x="1160307" y="1900481"/>
            <a:ext cx="7158982" cy="7420295"/>
            <a:chOff x="0" y="0"/>
            <a:chExt cx="9651606" cy="10003904"/>
          </a:xfrm>
        </p:grpSpPr>
        <p:sp>
          <p:nvSpPr>
            <p:cNvPr id="5" name="Freeform 5"/>
            <p:cNvSpPr/>
            <p:nvPr/>
          </p:nvSpPr>
          <p:spPr>
            <a:xfrm>
              <a:off x="0" y="0"/>
              <a:ext cx="9651619" cy="10003917"/>
            </a:xfrm>
            <a:custGeom>
              <a:avLst/>
              <a:gdLst/>
              <a:ahLst/>
              <a:cxnLst/>
              <a:rect l="l" t="t" r="r" b="b"/>
              <a:pathLst>
                <a:path w="9651619" h="10003917">
                  <a:moveTo>
                    <a:pt x="642071" y="0"/>
                  </a:moveTo>
                  <a:lnTo>
                    <a:pt x="9009547" y="0"/>
                  </a:lnTo>
                  <a:cubicBezTo>
                    <a:pt x="9364153" y="0"/>
                    <a:pt x="9651619" y="287465"/>
                    <a:pt x="9651619" y="642071"/>
                  </a:cubicBezTo>
                  <a:lnTo>
                    <a:pt x="9651619" y="9361846"/>
                  </a:lnTo>
                  <a:cubicBezTo>
                    <a:pt x="9651619" y="9532134"/>
                    <a:pt x="9583972" y="9695447"/>
                    <a:pt x="9463560" y="9815859"/>
                  </a:cubicBezTo>
                  <a:cubicBezTo>
                    <a:pt x="9343148" y="9936271"/>
                    <a:pt x="9179835" y="10003917"/>
                    <a:pt x="9009547" y="10003917"/>
                  </a:cubicBezTo>
                  <a:lnTo>
                    <a:pt x="642071" y="10003917"/>
                  </a:lnTo>
                  <a:cubicBezTo>
                    <a:pt x="471783" y="10003917"/>
                    <a:pt x="308470" y="9936271"/>
                    <a:pt x="188058" y="9815859"/>
                  </a:cubicBezTo>
                  <a:cubicBezTo>
                    <a:pt x="67647" y="9695447"/>
                    <a:pt x="0" y="9532134"/>
                    <a:pt x="0" y="9361846"/>
                  </a:cubicBezTo>
                  <a:lnTo>
                    <a:pt x="0" y="642071"/>
                  </a:lnTo>
                  <a:cubicBezTo>
                    <a:pt x="0" y="471783"/>
                    <a:pt x="67647" y="308470"/>
                    <a:pt x="188058" y="188058"/>
                  </a:cubicBezTo>
                  <a:cubicBezTo>
                    <a:pt x="308470" y="67647"/>
                    <a:pt x="471783" y="0"/>
                    <a:pt x="642071" y="0"/>
                  </a:cubicBezTo>
                  <a:close/>
                </a:path>
              </a:pathLst>
            </a:custGeom>
            <a:blipFill>
              <a:blip r:embed="rId3"/>
              <a:stretch>
                <a:fillRect t="-7400" b="-3"/>
              </a:stretch>
            </a:blipFill>
            <a:ln w="38100" cap="rnd">
              <a:solidFill>
                <a:srgbClr val="78CBC4"/>
              </a:solidFill>
              <a:prstDash val="solid"/>
              <a:round/>
            </a:ln>
          </p:spPr>
        </p:sp>
      </p:grpSp>
      <p:sp>
        <p:nvSpPr>
          <p:cNvPr id="6" name="Freeform 6"/>
          <p:cNvSpPr/>
          <p:nvPr/>
        </p:nvSpPr>
        <p:spPr>
          <a:xfrm>
            <a:off x="14308292" y="522485"/>
            <a:ext cx="3516329" cy="693615"/>
          </a:xfrm>
          <a:custGeom>
            <a:avLst/>
            <a:gdLst/>
            <a:ahLst/>
            <a:cxnLst/>
            <a:rect l="l" t="t" r="r" b="b"/>
            <a:pathLst>
              <a:path w="3516329" h="693615">
                <a:moveTo>
                  <a:pt x="0" y="0"/>
                </a:moveTo>
                <a:lnTo>
                  <a:pt x="3516329" y="0"/>
                </a:lnTo>
                <a:lnTo>
                  <a:pt x="3516329" y="693615"/>
                </a:lnTo>
                <a:lnTo>
                  <a:pt x="0" y="693615"/>
                </a:lnTo>
                <a:lnTo>
                  <a:pt x="0" y="0"/>
                </a:lnTo>
                <a:close/>
              </a:path>
            </a:pathLst>
          </a:custGeom>
          <a:blipFill>
            <a:blip r:embed="rId4"/>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927</Words>
  <Application>Microsoft Office PowerPoint</Application>
  <PresentationFormat>Custom</PresentationFormat>
  <Paragraphs>98</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Calibri</vt:lpstr>
      <vt:lpstr>Arial</vt:lpstr>
      <vt:lpstr>Sofia Pro 1</vt:lpstr>
      <vt:lpstr>Sofia Pro 2 Semi-Bold</vt:lpstr>
      <vt:lpstr>Paralucent</vt:lpstr>
      <vt:lpstr>Sofia Pro 2</vt:lpstr>
      <vt:lpstr>Sofia Pro 2 Bold</vt:lpstr>
      <vt:lpstr>Montserrat</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AMCS Return to Ellison Reef Education Pack.pptx</dc:title>
  <dc:creator>AMCS STAFF</dc:creator>
  <cp:lastModifiedBy>AMCS STAFF</cp:lastModifiedBy>
  <cp:revision>4</cp:revision>
  <dcterms:created xsi:type="dcterms:W3CDTF">2006-08-16T00:00:00Z</dcterms:created>
  <dcterms:modified xsi:type="dcterms:W3CDTF">2026-03-17T08:27:39Z</dcterms:modified>
  <dc:identifier>DAHEEyHc6QU</dc:identifier>
</cp:coreProperties>
</file>